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1" r:id="rId4"/>
    <p:sldId id="265" r:id="rId5"/>
    <p:sldId id="266" r:id="rId6"/>
    <p:sldId id="264" r:id="rId7"/>
    <p:sldId id="286" r:id="rId8"/>
    <p:sldId id="270" r:id="rId9"/>
    <p:sldId id="284" r:id="rId10"/>
    <p:sldId id="273" r:id="rId11"/>
    <p:sldId id="285" r:id="rId12"/>
    <p:sldId id="287" r:id="rId13"/>
    <p:sldId id="288" r:id="rId14"/>
    <p:sldId id="272" r:id="rId15"/>
    <p:sldId id="275" r:id="rId16"/>
    <p:sldId id="289" r:id="rId17"/>
    <p:sldId id="268" r:id="rId18"/>
    <p:sldId id="283" r:id="rId19"/>
    <p:sldId id="269" r:id="rId20"/>
    <p:sldId id="259" r:id="rId21"/>
    <p:sldId id="261" r:id="rId22"/>
    <p:sldId id="280" r:id="rId23"/>
    <p:sldId id="281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lipka\Moje%20dokumenty\Opracowania%20statystyczne\Podsumowania%20miesieczne,%20kw,%20roczne\Dane%20na%20stron&#281;-%202007_15.II.200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lipka\Moje%20dokumenty\Opracowania%20statystyczne\Podsumowania%20miesieczne,%20kw,%20roczne\Dane%20na%20stron&#281;-%202007_15.II.200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lipka\Moje%20dokumenty\Opracowania%20statystyczne\Podsumowania%20miesieczne,%20kw,%20roczne\Dane%20na%20stron&#281;-%202007_15.II.200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lipka\Moje%20dokumenty\Opracowania%20statystyczne\Podsumowania%20miesieczne,%20kw,%20roczne\Dane%20na%20stron&#281;-%202007_15.II.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pl-PL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9166666666666671E-2"/>
          <c:y val="0.14662875473899095"/>
          <c:w val="0.83189739644022165"/>
          <c:h val="0.69337288857181234"/>
        </c:manualLayout>
      </c:layout>
      <c:pie3DChart>
        <c:varyColors val="1"/>
        <c:ser>
          <c:idx val="0"/>
          <c:order val="0"/>
          <c:tx>
            <c:strRef>
              <c:f>'z uwzględnieniem PAŻP'!$C$77</c:f>
              <c:strCache>
                <c:ptCount val="1"/>
                <c:pt idx="0">
                  <c:v>2004</c:v>
                </c:pt>
              </c:strCache>
            </c:strRef>
          </c:tx>
          <c:explosion val="25"/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1.7215223097112969E-2"/>
                  <c:y val="0.16965806357538701"/>
                </c:manualLayout>
              </c:layout>
              <c:tx>
                <c:rich>
                  <a:bodyPr/>
                  <a:lstStyle/>
                  <a:p>
                    <a:r>
                      <a:rPr lang="pl-PL" b="1">
                        <a:solidFill>
                          <a:srgbClr val="000000"/>
                        </a:solidFill>
                      </a:rPr>
                      <a:t>port centralny - </a:t>
                    </a:r>
                    <a:r>
                      <a:rPr lang="en-US" b="1">
                        <a:solidFill>
                          <a:srgbClr val="000000"/>
                        </a:solidFill>
                      </a:rPr>
                      <a:t>69%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1423447069116629E-2"/>
                  <c:y val="-8.8174759405074368E-2"/>
                </c:manualLayout>
              </c:layout>
              <c:tx>
                <c:rich>
                  <a:bodyPr/>
                  <a:lstStyle/>
                  <a:p>
                    <a:r>
                      <a:rPr lang="pl-PL" b="1" dirty="0" smtClean="0">
                        <a:solidFill>
                          <a:srgbClr val="000000"/>
                        </a:solidFill>
                      </a:rPr>
                      <a:t>2004</a:t>
                    </a:r>
                  </a:p>
                  <a:p>
                    <a:endParaRPr lang="en-US" b="1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'z uwzględnieniem PAŻP'!$B$78:$B$79</c:f>
              <c:strCache>
                <c:ptCount val="2"/>
                <c:pt idx="0">
                  <c:v>porty regionalne</c:v>
                </c:pt>
                <c:pt idx="1">
                  <c:v>port centralny</c:v>
                </c:pt>
              </c:strCache>
            </c:strRef>
          </c:cat>
          <c:val>
            <c:numRef>
              <c:f>'z uwzględnieniem PAŻP'!$C$78:$C$79</c:f>
              <c:numCache>
                <c:formatCode>0%</c:formatCode>
                <c:ptCount val="2"/>
                <c:pt idx="0">
                  <c:v>0.68875739792315094</c:v>
                </c:pt>
                <c:pt idx="1">
                  <c:v>0.311242602076853</c:v>
                </c:pt>
              </c:numCache>
            </c:numRef>
          </c:val>
        </c:ser>
      </c:pie3DChart>
    </c:plotArea>
    <c:plotVisOnly val="1"/>
  </c:chart>
  <c:spPr>
    <a:solidFill>
      <a:schemeClr val="tx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200">
                <a:solidFill>
                  <a:srgbClr val="000000"/>
                </a:solidFill>
              </a:rPr>
              <a:t>2005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0277777777777767E-2"/>
          <c:y val="0.17440653251676996"/>
          <c:w val="0.91944444444444462"/>
          <c:h val="0.76530730533683289"/>
        </c:manualLayout>
      </c:layout>
      <c:pie3DChart>
        <c:varyColors val="1"/>
        <c:ser>
          <c:idx val="0"/>
          <c:order val="0"/>
          <c:tx>
            <c:strRef>
              <c:f>'z uwzględnieniem PAŻP'!$D$77</c:f>
              <c:strCache>
                <c:ptCount val="1"/>
                <c:pt idx="0">
                  <c:v>2005</c:v>
                </c:pt>
              </c:strCache>
            </c:strRef>
          </c:tx>
          <c:explosion val="25"/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1.7798556430446092E-2"/>
                  <c:y val="0.20633384368620591"/>
                </c:manualLayout>
              </c:layout>
              <c:tx>
                <c:rich>
                  <a:bodyPr/>
                  <a:lstStyle/>
                  <a:p>
                    <a:r>
                      <a:rPr lang="pl-PL">
                        <a:solidFill>
                          <a:srgbClr val="000000"/>
                        </a:solidFill>
                      </a:rPr>
                      <a:t>port centralny - </a:t>
                    </a:r>
                    <a:r>
                      <a:rPr lang="en-US">
                        <a:solidFill>
                          <a:srgbClr val="000000"/>
                        </a:solidFill>
                      </a:rPr>
                      <a:t>61%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7006999125109588E-2"/>
                  <c:y val="-0.17037401574803138"/>
                </c:manualLayout>
              </c:layout>
              <c:tx>
                <c:rich>
                  <a:bodyPr/>
                  <a:lstStyle/>
                  <a:p>
                    <a:r>
                      <a:rPr lang="pl-PL" b="1">
                        <a:solidFill>
                          <a:srgbClr val="000000"/>
                        </a:solidFill>
                      </a:rPr>
                      <a:t>porty regionalne </a:t>
                    </a:r>
                    <a:r>
                      <a:rPr lang="en-US" b="1">
                        <a:solidFill>
                          <a:srgbClr val="000000"/>
                        </a:solidFill>
                      </a:rPr>
                      <a:t>39%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'z uwzględnieniem PAŻP'!$B$78:$B$79</c:f>
              <c:strCache>
                <c:ptCount val="2"/>
                <c:pt idx="0">
                  <c:v>porty regionalne</c:v>
                </c:pt>
                <c:pt idx="1">
                  <c:v>port centralny</c:v>
                </c:pt>
              </c:strCache>
            </c:strRef>
          </c:cat>
          <c:val>
            <c:numRef>
              <c:f>'z uwzględnieniem PAŻP'!$D$78:$D$79</c:f>
              <c:numCache>
                <c:formatCode>0%</c:formatCode>
                <c:ptCount val="2"/>
                <c:pt idx="0">
                  <c:v>0.6148611602120887</c:v>
                </c:pt>
                <c:pt idx="1">
                  <c:v>0.38513883978791341</c:v>
                </c:pt>
              </c:numCache>
            </c:numRef>
          </c:val>
        </c:ser>
      </c:pie3DChart>
    </c:plotArea>
    <c:plotVisOnly val="1"/>
  </c:chart>
  <c:spPr>
    <a:solidFill>
      <a:schemeClr val="tx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pl-PL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9166666666666667E-2"/>
          <c:y val="0.16514727325750947"/>
          <c:w val="0.93333333333333335"/>
          <c:h val="0.77456656459609219"/>
        </c:manualLayout>
      </c:layout>
      <c:pie3DChart>
        <c:varyColors val="1"/>
        <c:ser>
          <c:idx val="0"/>
          <c:order val="0"/>
          <c:tx>
            <c:strRef>
              <c:f>'z uwzględnieniem PAŻP'!$E$77</c:f>
              <c:strCache>
                <c:ptCount val="1"/>
                <c:pt idx="0">
                  <c:v>2006</c:v>
                </c:pt>
              </c:strCache>
            </c:strRef>
          </c:tx>
          <c:explosion val="25"/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3.6756999125109401E-2"/>
                  <c:y val="0.32163786818314388"/>
                </c:manualLayout>
              </c:layout>
              <c:tx>
                <c:rich>
                  <a:bodyPr/>
                  <a:lstStyle/>
                  <a:p>
                    <a:r>
                      <a:rPr lang="pl-PL" b="1">
                        <a:solidFill>
                          <a:srgbClr val="000000"/>
                        </a:solidFill>
                      </a:rPr>
                      <a:t>port  centralny</a:t>
                    </a:r>
                    <a:r>
                      <a:rPr lang="pl-PL" b="1" baseline="0">
                        <a:solidFill>
                          <a:srgbClr val="000000"/>
                        </a:solidFill>
                      </a:rPr>
                      <a:t> </a:t>
                    </a:r>
                    <a:r>
                      <a:rPr lang="en-US" b="1">
                        <a:solidFill>
                          <a:srgbClr val="000000"/>
                        </a:solidFill>
                      </a:rPr>
                      <a:t>53%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4.1868000874890704E-2"/>
                  <c:y val="-0.26487058909303196"/>
                </c:manualLayout>
              </c:layout>
              <c:tx>
                <c:rich>
                  <a:bodyPr/>
                  <a:lstStyle/>
                  <a:p>
                    <a:r>
                      <a:rPr lang="pl-PL" b="1">
                        <a:solidFill>
                          <a:srgbClr val="000000"/>
                        </a:solidFill>
                      </a:rPr>
                      <a:t>porty regionalne </a:t>
                    </a:r>
                    <a:r>
                      <a:rPr lang="en-US" b="1">
                        <a:solidFill>
                          <a:srgbClr val="000000"/>
                        </a:solidFill>
                      </a:rPr>
                      <a:t>47%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'z uwzględnieniem PAŻP'!$B$78:$B$79</c:f>
              <c:strCache>
                <c:ptCount val="2"/>
                <c:pt idx="0">
                  <c:v>porty regionalne</c:v>
                </c:pt>
                <c:pt idx="1">
                  <c:v>port centralny</c:v>
                </c:pt>
              </c:strCache>
            </c:strRef>
          </c:cat>
          <c:val>
            <c:numRef>
              <c:f>'z uwzględnieniem PAŻP'!$E$78:$E$79</c:f>
              <c:numCache>
                <c:formatCode>0%</c:formatCode>
                <c:ptCount val="2"/>
                <c:pt idx="0">
                  <c:v>0.52738420571000677</c:v>
                </c:pt>
                <c:pt idx="1">
                  <c:v>0.47261579428999201</c:v>
                </c:pt>
              </c:numCache>
            </c:numRef>
          </c:val>
        </c:ser>
      </c:pie3DChart>
      <c:spPr>
        <a:solidFill>
          <a:schemeClr val="tx1"/>
        </a:solidFill>
      </c:spPr>
    </c:plotArea>
    <c:plotVisOnly val="1"/>
  </c:chart>
  <c:spPr>
    <a:solidFill>
      <a:schemeClr val="tx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</a:rPr>
              <a:t>200</a:t>
            </a:r>
            <a:r>
              <a:rPr lang="pl-PL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4722222222222224E-2"/>
          <c:y val="0.16514727325750947"/>
          <c:w val="0.92500000000000004"/>
          <c:h val="0.77456656459609219"/>
        </c:manualLayout>
      </c:layout>
      <c:pie3DChart>
        <c:varyColors val="1"/>
        <c:ser>
          <c:idx val="0"/>
          <c:order val="0"/>
          <c:tx>
            <c:strRef>
              <c:f>'z uwzględnieniem PAŻP'!$E$77</c:f>
              <c:strCache>
                <c:ptCount val="1"/>
                <c:pt idx="0">
                  <c:v>2006</c:v>
                </c:pt>
              </c:strCache>
            </c:strRef>
          </c:tx>
          <c:explosion val="25"/>
          <c:dPt>
            <c:idx val="1"/>
            <c:explosion val="19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5.0895769916081933E-2"/>
                  <c:y val="0.44977134939414531"/>
                </c:manualLayout>
              </c:layout>
              <c:tx>
                <c:rich>
                  <a:bodyPr/>
                  <a:lstStyle/>
                  <a:p>
                    <a:r>
                      <a:rPr lang="pl-PL" b="1">
                        <a:solidFill>
                          <a:srgbClr val="000000"/>
                        </a:solidFill>
                      </a:rPr>
                      <a:t>port  centralny - </a:t>
                    </a:r>
                    <a:r>
                      <a:rPr lang="en-US" b="1">
                        <a:solidFill>
                          <a:srgbClr val="000000"/>
                        </a:solidFill>
                      </a:rPr>
                      <a:t>48%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3784776902887137E-2"/>
                  <c:y val="-0.40707968795567562"/>
                </c:manualLayout>
              </c:layout>
              <c:tx>
                <c:rich>
                  <a:bodyPr/>
                  <a:lstStyle/>
                  <a:p>
                    <a:r>
                      <a:rPr lang="pl-PL" b="1">
                        <a:solidFill>
                          <a:srgbClr val="000000"/>
                        </a:solidFill>
                      </a:rPr>
                      <a:t>porty regionalne - </a:t>
                    </a:r>
                    <a:r>
                      <a:rPr lang="en-US" b="1">
                        <a:solidFill>
                          <a:srgbClr val="000000"/>
                        </a:solidFill>
                      </a:rPr>
                      <a:t>52%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'z uwzględnieniem PAŻP'!$B$78:$B$79</c:f>
              <c:strCache>
                <c:ptCount val="2"/>
                <c:pt idx="0">
                  <c:v>porty regionalne</c:v>
                </c:pt>
                <c:pt idx="1">
                  <c:v>port centralny</c:v>
                </c:pt>
              </c:strCache>
            </c:strRef>
          </c:cat>
          <c:val>
            <c:numRef>
              <c:f>'z uwzględnieniem PAŻP'!$F$78:$F$79</c:f>
              <c:numCache>
                <c:formatCode>0%</c:formatCode>
                <c:ptCount val="2"/>
                <c:pt idx="0">
                  <c:v>0.48432964333500073</c:v>
                </c:pt>
                <c:pt idx="1">
                  <c:v>0.51567035666500594</c:v>
                </c:pt>
              </c:numCache>
            </c:numRef>
          </c:val>
        </c:ser>
      </c:pie3DChart>
    </c:plotArea>
    <c:plotVisOnly val="1"/>
  </c:chart>
  <c:spPr>
    <a:solidFill>
      <a:schemeClr val="tx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82A04-8A82-415B-86BA-822C4F13B20A}" type="datetimeFigureOut">
              <a:rPr lang="pl-PL" smtClean="0"/>
              <a:pPr/>
              <a:t>2010-09-12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012C1-B57A-42FC-84B7-96310F05037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Arkusz_programu_Microsoft_Office_Excel_97_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4414" y="2130425"/>
            <a:ext cx="7929586" cy="1470025"/>
          </a:xfrm>
        </p:spPr>
        <p:txBody>
          <a:bodyPr/>
          <a:lstStyle/>
          <a:p>
            <a:r>
              <a:rPr lang="pl-PL" dirty="0" err="1" smtClean="0"/>
              <a:t>Aviation</a:t>
            </a:r>
            <a:r>
              <a:rPr lang="pl-PL" dirty="0" smtClean="0"/>
              <a:t> </a:t>
            </a:r>
            <a:r>
              <a:rPr lang="pl-PL" dirty="0" err="1" smtClean="0"/>
              <a:t>personnel</a:t>
            </a:r>
            <a:r>
              <a:rPr lang="pl-PL" dirty="0" smtClean="0"/>
              <a:t> </a:t>
            </a:r>
            <a:r>
              <a:rPr lang="pl-PL" dirty="0" err="1" smtClean="0"/>
              <a:t>demand</a:t>
            </a:r>
            <a:r>
              <a:rPr lang="pl-PL" dirty="0" smtClean="0"/>
              <a:t> – </a:t>
            </a:r>
            <a:r>
              <a:rPr lang="pl-PL" dirty="0" err="1" smtClean="0"/>
              <a:t>now</a:t>
            </a:r>
            <a:r>
              <a:rPr lang="pl-PL" dirty="0" smtClean="0"/>
              <a:t> and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future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00232" y="3886200"/>
            <a:ext cx="6357982" cy="1752600"/>
          </a:xfrm>
        </p:spPr>
        <p:txBody>
          <a:bodyPr/>
          <a:lstStyle/>
          <a:p>
            <a:r>
              <a:rPr lang="pl-PL" dirty="0" err="1" smtClean="0"/>
              <a:t>Forecast</a:t>
            </a:r>
            <a:r>
              <a:rPr lang="pl-PL" dirty="0" smtClean="0"/>
              <a:t> for Poland</a:t>
            </a:r>
          </a:p>
          <a:p>
            <a:endParaRPr lang="pl-PL" dirty="0"/>
          </a:p>
        </p:txBody>
      </p:sp>
      <p:pic>
        <p:nvPicPr>
          <p:cNvPr id="4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781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071546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Pax</a:t>
            </a:r>
            <a:r>
              <a:rPr lang="pl-PL" sz="2800" dirty="0" smtClean="0"/>
              <a:t> </a:t>
            </a:r>
            <a:r>
              <a:rPr lang="pl-PL" sz="2800" dirty="0" err="1" smtClean="0"/>
              <a:t>number</a:t>
            </a:r>
            <a:r>
              <a:rPr lang="pl-PL" sz="2800" dirty="0" smtClean="0"/>
              <a:t> </a:t>
            </a:r>
            <a:r>
              <a:rPr lang="pl-PL" sz="2800" dirty="0" err="1" smtClean="0"/>
              <a:t>prediction</a:t>
            </a:r>
            <a:r>
              <a:rPr lang="pl-PL" sz="2800" dirty="0" smtClean="0"/>
              <a:t> for Poland (40 mln </a:t>
            </a:r>
            <a:r>
              <a:rPr lang="pl-PL" sz="2800" dirty="0" err="1" smtClean="0"/>
              <a:t>in</a:t>
            </a:r>
            <a:r>
              <a:rPr lang="pl-PL" sz="2800" dirty="0" smtClean="0"/>
              <a:t> 10 </a:t>
            </a:r>
            <a:r>
              <a:rPr lang="pl-PL" sz="2800" dirty="0" err="1" smtClean="0"/>
              <a:t>years</a:t>
            </a:r>
            <a:r>
              <a:rPr lang="pl-PL" sz="2800" dirty="0" smtClean="0"/>
              <a:t>)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err="1" smtClean="0"/>
              <a:t>Polish</a:t>
            </a:r>
            <a:r>
              <a:rPr lang="pl-PL" sz="2200" dirty="0" smtClean="0"/>
              <a:t> </a:t>
            </a:r>
            <a:r>
              <a:rPr lang="pl-PL" sz="2200" dirty="0" err="1" smtClean="0"/>
              <a:t>Civil</a:t>
            </a:r>
            <a:r>
              <a:rPr lang="pl-PL" sz="2200" dirty="0" smtClean="0"/>
              <a:t> </a:t>
            </a:r>
            <a:r>
              <a:rPr lang="pl-PL" sz="2200" dirty="0" err="1" smtClean="0"/>
              <a:t>Aviaton</a:t>
            </a:r>
            <a:r>
              <a:rPr lang="pl-PL" sz="2200" dirty="0" smtClean="0"/>
              <a:t> Office  </a:t>
            </a:r>
            <a:r>
              <a:rPr lang="pl-PL" sz="2200" dirty="0" err="1" smtClean="0"/>
              <a:t>prediction</a:t>
            </a:r>
            <a:r>
              <a:rPr lang="pl-PL" sz="2200" dirty="0" smtClean="0"/>
              <a:t> </a:t>
            </a:r>
            <a:r>
              <a:rPr lang="pl-PL" sz="2200" dirty="0" err="1" smtClean="0"/>
              <a:t>done</a:t>
            </a:r>
            <a:r>
              <a:rPr lang="pl-PL" sz="2200" dirty="0" smtClean="0"/>
              <a:t> </a:t>
            </a:r>
            <a:r>
              <a:rPr lang="pl-PL" sz="2200" dirty="0" err="1" smtClean="0"/>
              <a:t>in</a:t>
            </a:r>
            <a:r>
              <a:rPr lang="pl-PL" sz="2200" dirty="0" smtClean="0"/>
              <a:t> </a:t>
            </a:r>
            <a:r>
              <a:rPr lang="pl-PL" sz="2200" dirty="0" err="1" smtClean="0"/>
              <a:t>previous</a:t>
            </a:r>
            <a:r>
              <a:rPr lang="pl-PL" sz="2200" dirty="0" smtClean="0"/>
              <a:t> </a:t>
            </a:r>
            <a:r>
              <a:rPr lang="pl-PL" sz="2200" dirty="0" err="1" smtClean="0"/>
              <a:t>years</a:t>
            </a:r>
            <a:endParaRPr lang="pl-PL" sz="2200" dirty="0"/>
          </a:p>
        </p:txBody>
      </p:sp>
      <p:pic>
        <p:nvPicPr>
          <p:cNvPr id="4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2"/>
            <a:ext cx="857224" cy="6845108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00109"/>
            <a:ext cx="828677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0"/>
            <a:ext cx="8572560" cy="15001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Passenger</a:t>
            </a:r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 </a:t>
            </a:r>
            <a:r>
              <a:rPr lang="pl-PL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traffic</a:t>
            </a:r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d</a:t>
            </a:r>
            <a:r>
              <a:rPr lang="pl-PL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ecentralization</a:t>
            </a:r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in</a:t>
            </a:r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 Poland</a:t>
            </a:r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since</a:t>
            </a:r>
            <a:r>
              <a:rPr 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2004 to 2009</a:t>
            </a:r>
            <a:b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</a:t>
            </a:r>
            <a:r>
              <a:rPr lang="pl-P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CAO Poland </a:t>
            </a:r>
            <a:r>
              <a:rPr lang="pl-PL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</a:t>
            </a:r>
            <a:r>
              <a:rPr lang="pl-P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 – regions</a:t>
            </a:r>
            <a:r>
              <a:rPr lang="pl-P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pl-PL" sz="16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Blue</a:t>
            </a:r>
            <a:r>
              <a:rPr lang="pl-PL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Warsaw</a:t>
            </a:r>
            <a:r>
              <a:rPr lang="pl-P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pl-P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biggest</a:t>
            </a:r>
            <a:r>
              <a:rPr lang="pl-P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one - 2009</a:t>
            </a:r>
            <a:endParaRPr lang="pl-PL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" name="Wykres 9"/>
          <p:cNvGraphicFramePr/>
          <p:nvPr/>
        </p:nvGraphicFramePr>
        <p:xfrm>
          <a:off x="428596" y="1714488"/>
          <a:ext cx="35719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Wykres 10"/>
          <p:cNvGraphicFramePr/>
          <p:nvPr/>
        </p:nvGraphicFramePr>
        <p:xfrm>
          <a:off x="4714876" y="1643050"/>
          <a:ext cx="3571900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Symbol zastępczy zawartości 12"/>
          <p:cNvGraphicFramePr>
            <a:graphicFrameLocks noGrp="1"/>
          </p:cNvGraphicFramePr>
          <p:nvPr>
            <p:ph idx="4294967295"/>
          </p:nvPr>
        </p:nvGraphicFramePr>
        <p:xfrm>
          <a:off x="285720" y="4000504"/>
          <a:ext cx="378621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Wykres 13"/>
          <p:cNvGraphicFramePr/>
          <p:nvPr/>
        </p:nvGraphicFramePr>
        <p:xfrm>
          <a:off x="4429124" y="3571876"/>
          <a:ext cx="450056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2984"/>
          </a:xfrm>
        </p:spPr>
        <p:txBody>
          <a:bodyPr/>
          <a:lstStyle/>
          <a:p>
            <a:r>
              <a:rPr lang="pl-PL" dirty="0" smtClean="0"/>
              <a:t>Country </a:t>
            </a:r>
            <a:r>
              <a:rPr lang="pl-PL" dirty="0" err="1" smtClean="0"/>
              <a:t>area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sq</a:t>
            </a:r>
            <a:r>
              <a:rPr lang="pl-PL" dirty="0" smtClean="0"/>
              <a:t> km per </a:t>
            </a:r>
            <a:r>
              <a:rPr lang="pl-PL" dirty="0" err="1" smtClean="0"/>
              <a:t>airport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214422"/>
            <a:ext cx="8286776" cy="564357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2"/>
            <a:ext cx="857224" cy="6845108"/>
          </a:xfrm>
          <a:prstGeom prst="rect">
            <a:avLst/>
          </a:prstGeom>
          <a:noFill/>
        </p:spPr>
      </p:pic>
      <p:pic>
        <p:nvPicPr>
          <p:cNvPr id="2050" name="Picture 2" descr="C:\Documents and Settings\zmaczka.ULC\Pulpit\Wrzesień 2010 publikacje\Infrastruktura\Foto dla Infrastruktury\Wykre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04" y="1214422"/>
            <a:ext cx="8294260" cy="5643577"/>
          </a:xfrm>
          <a:prstGeom prst="rect">
            <a:avLst/>
          </a:prstGeom>
          <a:noFill/>
        </p:spPr>
      </p:pic>
    </p:spTree>
  </p:cSld>
  <p:clrMapOvr>
    <a:masterClrMapping/>
  </p:clrMapOvr>
  <p:transition advTm="5344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298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214422"/>
            <a:ext cx="8286776" cy="564357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2"/>
            <a:ext cx="857224" cy="6845108"/>
          </a:xfrm>
          <a:prstGeom prst="rect">
            <a:avLst/>
          </a:prstGeom>
          <a:noFill/>
        </p:spPr>
      </p:pic>
      <p:pic>
        <p:nvPicPr>
          <p:cNvPr id="4098" name="Picture 2" descr="C:\Documents and Settings\zmaczka.ULC\Pulpit\Wrzesień 2010 publikacje\Infrastruktura\Foto dla Infrastruktury\Fot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348" y="0"/>
            <a:ext cx="8324652" cy="6926285"/>
          </a:xfrm>
          <a:prstGeom prst="rect">
            <a:avLst/>
          </a:prstGeom>
          <a:noFill/>
        </p:spPr>
      </p:pic>
    </p:spTree>
  </p:cSld>
  <p:clrMapOvr>
    <a:masterClrMapping/>
  </p:clrMapOvr>
  <p:transition advTm="5344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6858000"/>
          </a:xfrm>
        </p:spPr>
        <p:txBody>
          <a:bodyPr/>
          <a:lstStyle/>
          <a:p>
            <a:r>
              <a:rPr lang="pl-PL" dirty="0" err="1" smtClean="0"/>
              <a:t>Aviation</a:t>
            </a:r>
            <a:r>
              <a:rPr lang="pl-PL" dirty="0" smtClean="0"/>
              <a:t> </a:t>
            </a:r>
            <a:r>
              <a:rPr lang="pl-PL" dirty="0" err="1" smtClean="0"/>
              <a:t>personnel</a:t>
            </a:r>
            <a:endParaRPr lang="pl-PL" dirty="0"/>
          </a:p>
        </p:txBody>
      </p:sp>
      <p:pic>
        <p:nvPicPr>
          <p:cNvPr id="6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252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453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001024" cy="1143000"/>
          </a:xfrm>
        </p:spPr>
        <p:txBody>
          <a:bodyPr/>
          <a:lstStyle/>
          <a:p>
            <a:r>
              <a:rPr lang="pl-PL" dirty="0" smtClean="0"/>
              <a:t>3.1 </a:t>
            </a:r>
            <a:r>
              <a:rPr lang="pl-PL" dirty="0" err="1" smtClean="0"/>
              <a:t>Licensed</a:t>
            </a:r>
            <a:r>
              <a:rPr lang="pl-PL" dirty="0" smtClean="0"/>
              <a:t> </a:t>
            </a:r>
            <a:r>
              <a:rPr lang="pl-PL" dirty="0" err="1" smtClean="0"/>
              <a:t>personnel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142976" y="1500174"/>
            <a:ext cx="3968750" cy="639762"/>
          </a:xfrm>
        </p:spPr>
        <p:txBody>
          <a:bodyPr/>
          <a:lstStyle/>
          <a:p>
            <a:r>
              <a:rPr lang="pl-PL" dirty="0" smtClean="0"/>
              <a:t>Flying </a:t>
            </a:r>
            <a:r>
              <a:rPr lang="pl-PL" dirty="0" err="1" smtClean="0"/>
              <a:t>personnel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1142976" y="2143116"/>
            <a:ext cx="3857652" cy="4714884"/>
          </a:xfrm>
        </p:spPr>
        <p:txBody>
          <a:bodyPr/>
          <a:lstStyle/>
          <a:p>
            <a:r>
              <a:rPr lang="pl-PL" dirty="0" smtClean="0"/>
              <a:t>ATPL </a:t>
            </a:r>
          </a:p>
          <a:p>
            <a:r>
              <a:rPr lang="pl-PL" dirty="0" smtClean="0"/>
              <a:t>CPL</a:t>
            </a:r>
          </a:p>
          <a:p>
            <a:r>
              <a:rPr lang="pl-PL" dirty="0" smtClean="0"/>
              <a:t>PPL</a:t>
            </a:r>
          </a:p>
          <a:p>
            <a:r>
              <a:rPr lang="pl-PL" dirty="0" smtClean="0"/>
              <a:t>LPL</a:t>
            </a:r>
          </a:p>
          <a:p>
            <a:r>
              <a:rPr lang="pl-PL" dirty="0" err="1" smtClean="0"/>
              <a:t>Navigators</a:t>
            </a:r>
            <a:endParaRPr lang="pl-PL" dirty="0" smtClean="0"/>
          </a:p>
          <a:p>
            <a:r>
              <a:rPr lang="pl-PL" dirty="0" smtClean="0"/>
              <a:t>Flying </a:t>
            </a:r>
            <a:r>
              <a:rPr lang="pl-PL" dirty="0" err="1" smtClean="0"/>
              <a:t>mechanics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5102225" y="1500174"/>
            <a:ext cx="4041775" cy="639762"/>
          </a:xfrm>
        </p:spPr>
        <p:txBody>
          <a:bodyPr/>
          <a:lstStyle/>
          <a:p>
            <a:r>
              <a:rPr lang="pl-PL" dirty="0" err="1" smtClean="0"/>
              <a:t>Ground</a:t>
            </a:r>
            <a:r>
              <a:rPr lang="pl-PL" dirty="0" smtClean="0"/>
              <a:t> </a:t>
            </a:r>
            <a:r>
              <a:rPr lang="pl-PL" dirty="0" err="1" smtClean="0"/>
              <a:t>personnel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5102225" y="2143116"/>
            <a:ext cx="4041775" cy="4714884"/>
          </a:xfrm>
        </p:spPr>
        <p:txBody>
          <a:bodyPr/>
          <a:lstStyle/>
          <a:p>
            <a:r>
              <a:rPr lang="pl-PL" dirty="0" err="1" smtClean="0"/>
              <a:t>Mechanics</a:t>
            </a:r>
            <a:r>
              <a:rPr lang="pl-PL" dirty="0" smtClean="0"/>
              <a:t> A/B/C</a:t>
            </a:r>
          </a:p>
          <a:p>
            <a:r>
              <a:rPr lang="pl-PL" dirty="0" err="1" smtClean="0"/>
              <a:t>Refueling</a:t>
            </a:r>
            <a:r>
              <a:rPr lang="pl-PL" dirty="0" smtClean="0"/>
              <a:t> </a:t>
            </a:r>
            <a:r>
              <a:rPr lang="pl-PL" dirty="0" err="1" smtClean="0"/>
              <a:t>operators</a:t>
            </a:r>
            <a:endParaRPr lang="pl-PL" dirty="0" smtClean="0"/>
          </a:p>
          <a:p>
            <a:r>
              <a:rPr lang="pl-PL" dirty="0" smtClean="0"/>
              <a:t>ATC/FI</a:t>
            </a:r>
          </a:p>
          <a:p>
            <a:r>
              <a:rPr lang="pl-PL" dirty="0" err="1" smtClean="0"/>
              <a:t>Remote</a:t>
            </a:r>
            <a:r>
              <a:rPr lang="pl-PL" dirty="0" smtClean="0"/>
              <a:t> </a:t>
            </a:r>
            <a:r>
              <a:rPr lang="pl-PL" dirty="0" err="1" smtClean="0"/>
              <a:t>controlled</a:t>
            </a:r>
            <a:r>
              <a:rPr lang="pl-PL" dirty="0" smtClean="0"/>
              <a:t> </a:t>
            </a:r>
            <a:r>
              <a:rPr lang="pl-PL" dirty="0" err="1" smtClean="0"/>
              <a:t>vehicles</a:t>
            </a:r>
            <a:r>
              <a:rPr lang="pl-PL" dirty="0" smtClean="0"/>
              <a:t> </a:t>
            </a:r>
            <a:r>
              <a:rPr lang="pl-PL" dirty="0" err="1" smtClean="0"/>
              <a:t>operators</a:t>
            </a:r>
            <a:endParaRPr lang="pl-PL" dirty="0" smtClean="0"/>
          </a:p>
          <a:p>
            <a:endParaRPr lang="pl-PL" dirty="0" smtClean="0"/>
          </a:p>
        </p:txBody>
      </p:sp>
      <p:pic>
        <p:nvPicPr>
          <p:cNvPr id="9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812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64291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3.2 </a:t>
            </a:r>
            <a:r>
              <a:rPr lang="pl-PL" dirty="0" err="1" smtClean="0"/>
              <a:t>Approved</a:t>
            </a:r>
            <a:r>
              <a:rPr lang="pl-PL" dirty="0" smtClean="0"/>
              <a:t> </a:t>
            </a:r>
            <a:r>
              <a:rPr lang="pl-PL" dirty="0" err="1" smtClean="0"/>
              <a:t>personnel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214414" y="571480"/>
            <a:ext cx="2286016" cy="42862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Flying </a:t>
            </a:r>
            <a:r>
              <a:rPr lang="pl-PL" dirty="0" err="1" smtClean="0"/>
              <a:t>personnel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1142976" y="1214422"/>
            <a:ext cx="1928826" cy="5643578"/>
          </a:xfrm>
        </p:spPr>
        <p:txBody>
          <a:bodyPr/>
          <a:lstStyle/>
          <a:p>
            <a:r>
              <a:rPr lang="pl-PL" dirty="0" err="1" smtClean="0"/>
              <a:t>Cabin</a:t>
            </a:r>
            <a:r>
              <a:rPr lang="pl-PL" dirty="0" smtClean="0"/>
              <a:t> </a:t>
            </a:r>
            <a:r>
              <a:rPr lang="pl-PL" dirty="0" err="1" smtClean="0"/>
              <a:t>attendant</a:t>
            </a:r>
            <a:r>
              <a:rPr lang="pl-PL" dirty="0" smtClean="0"/>
              <a:t> </a:t>
            </a:r>
            <a:endParaRPr lang="pl-PL" dirty="0" smtClean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3571869" y="571480"/>
            <a:ext cx="5572132" cy="428628"/>
          </a:xfrm>
        </p:spPr>
        <p:txBody>
          <a:bodyPr>
            <a:normAutofit lnSpcReduction="10000"/>
          </a:bodyPr>
          <a:lstStyle/>
          <a:p>
            <a:r>
              <a:rPr lang="pl-PL" dirty="0" err="1" smtClean="0"/>
              <a:t>Ground</a:t>
            </a:r>
            <a:r>
              <a:rPr lang="pl-PL" dirty="0" smtClean="0"/>
              <a:t> </a:t>
            </a:r>
            <a:r>
              <a:rPr lang="pl-PL" dirty="0" err="1" smtClean="0"/>
              <a:t>personnel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3428992" y="1142984"/>
            <a:ext cx="5715009" cy="571501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AOC </a:t>
            </a:r>
            <a:r>
              <a:rPr lang="pl-PL" dirty="0" err="1" smtClean="0"/>
              <a:t>postholders</a:t>
            </a:r>
            <a:r>
              <a:rPr lang="pl-PL" dirty="0" smtClean="0"/>
              <a:t>:</a:t>
            </a:r>
          </a:p>
          <a:p>
            <a:pPr>
              <a:buNone/>
            </a:pPr>
            <a:r>
              <a:rPr lang="pl-PL" sz="1600" dirty="0" smtClean="0"/>
              <a:t>     - </a:t>
            </a:r>
            <a:r>
              <a:rPr lang="pl-PL" sz="1600" dirty="0" err="1" smtClean="0"/>
              <a:t>Responsible</a:t>
            </a:r>
            <a:r>
              <a:rPr lang="pl-PL" sz="1600" dirty="0" smtClean="0"/>
              <a:t> finance manager (OPS1.175h)</a:t>
            </a:r>
          </a:p>
          <a:p>
            <a:pPr>
              <a:buNone/>
            </a:pPr>
            <a:r>
              <a:rPr lang="pl-PL" sz="1600" dirty="0" smtClean="0"/>
              <a:t> </a:t>
            </a:r>
            <a:r>
              <a:rPr lang="pl-PL" sz="1600" dirty="0" smtClean="0"/>
              <a:t>    - </a:t>
            </a:r>
            <a:r>
              <a:rPr lang="pl-PL" sz="1600" dirty="0" err="1" smtClean="0"/>
              <a:t>Postholders</a:t>
            </a:r>
            <a:r>
              <a:rPr lang="pl-PL" sz="1600" dirty="0" smtClean="0"/>
              <a:t>: </a:t>
            </a:r>
            <a:r>
              <a:rPr lang="pl-PL" sz="1600" dirty="0" err="1" smtClean="0"/>
              <a:t>operational</a:t>
            </a:r>
            <a:r>
              <a:rPr lang="pl-PL" sz="1600" dirty="0" smtClean="0"/>
              <a:t>, </a:t>
            </a:r>
            <a:r>
              <a:rPr lang="pl-PL" sz="1600" dirty="0" err="1" smtClean="0"/>
              <a:t>maintenance</a:t>
            </a:r>
            <a:r>
              <a:rPr lang="pl-PL" sz="1600" dirty="0" smtClean="0"/>
              <a:t>(OPS1.174i) </a:t>
            </a:r>
          </a:p>
          <a:p>
            <a:r>
              <a:rPr lang="pl-PL" dirty="0" err="1" smtClean="0"/>
              <a:t>Maintenance</a:t>
            </a:r>
            <a:r>
              <a:rPr lang="pl-PL" dirty="0" smtClean="0"/>
              <a:t> </a:t>
            </a:r>
            <a:r>
              <a:rPr lang="pl-PL" dirty="0" err="1" smtClean="0"/>
              <a:t>postholders</a:t>
            </a:r>
            <a:r>
              <a:rPr lang="pl-PL" dirty="0" smtClean="0"/>
              <a:t>: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  Part M/F:</a:t>
            </a:r>
          </a:p>
          <a:p>
            <a:pPr>
              <a:buNone/>
            </a:pPr>
            <a:r>
              <a:rPr lang="pl-PL" sz="1600" dirty="0" smtClean="0"/>
              <a:t> </a:t>
            </a:r>
            <a:r>
              <a:rPr lang="pl-PL" sz="1600" dirty="0" smtClean="0"/>
              <a:t>        - </a:t>
            </a:r>
            <a:r>
              <a:rPr lang="pl-PL" sz="1600" dirty="0" err="1" smtClean="0"/>
              <a:t>Responsible</a:t>
            </a:r>
            <a:r>
              <a:rPr lang="pl-PL" sz="1600" dirty="0" smtClean="0"/>
              <a:t> </a:t>
            </a:r>
            <a:r>
              <a:rPr lang="pl-PL" sz="1600" dirty="0" smtClean="0"/>
              <a:t>finance manager </a:t>
            </a:r>
            <a:r>
              <a:rPr lang="pl-PL" sz="1600" dirty="0" smtClean="0"/>
              <a:t>(AMC M.A.606a)</a:t>
            </a:r>
          </a:p>
          <a:p>
            <a:pPr>
              <a:buNone/>
            </a:pPr>
            <a:r>
              <a:rPr lang="pl-PL" sz="1400" dirty="0" smtClean="0"/>
              <a:t> </a:t>
            </a:r>
            <a:r>
              <a:rPr lang="pl-PL" sz="1400" dirty="0" smtClean="0"/>
              <a:t>         - </a:t>
            </a:r>
            <a:r>
              <a:rPr lang="pl-PL" sz="1400" dirty="0" err="1" smtClean="0"/>
              <a:t>Maintenance</a:t>
            </a:r>
            <a:r>
              <a:rPr lang="pl-PL" sz="1400" dirty="0" smtClean="0"/>
              <a:t> manager, </a:t>
            </a:r>
            <a:r>
              <a:rPr lang="pl-PL" sz="1400" dirty="0" err="1" smtClean="0"/>
              <a:t>workshop</a:t>
            </a:r>
            <a:r>
              <a:rPr lang="pl-PL" sz="1400" dirty="0" smtClean="0"/>
              <a:t> manager (AMC M.A.606b)</a:t>
            </a:r>
          </a:p>
          <a:p>
            <a:r>
              <a:rPr lang="pl-PL" dirty="0" smtClean="0"/>
              <a:t>Part 145:</a:t>
            </a:r>
          </a:p>
          <a:p>
            <a:pPr>
              <a:buNone/>
            </a:pPr>
            <a:r>
              <a:rPr lang="pl-PL" sz="1600" dirty="0" smtClean="0"/>
              <a:t> </a:t>
            </a:r>
            <a:r>
              <a:rPr lang="pl-PL" sz="1600" dirty="0" smtClean="0"/>
              <a:t>        </a:t>
            </a:r>
            <a:r>
              <a:rPr lang="pl-PL" sz="1500" dirty="0" smtClean="0"/>
              <a:t>- </a:t>
            </a:r>
            <a:r>
              <a:rPr lang="pl-PL" sz="1500" dirty="0" err="1" smtClean="0"/>
              <a:t>Responsible</a:t>
            </a:r>
            <a:r>
              <a:rPr lang="pl-PL" sz="1500" dirty="0" smtClean="0"/>
              <a:t> </a:t>
            </a:r>
            <a:r>
              <a:rPr lang="pl-PL" sz="1500" dirty="0" smtClean="0"/>
              <a:t>finance manager (</a:t>
            </a:r>
            <a:r>
              <a:rPr lang="pl-PL" sz="1500" dirty="0" smtClean="0"/>
              <a:t>AMC 145.A.30)</a:t>
            </a:r>
          </a:p>
          <a:p>
            <a:pPr>
              <a:buNone/>
            </a:pPr>
            <a:r>
              <a:rPr lang="pl-PL" sz="1500" dirty="0" smtClean="0"/>
              <a:t> </a:t>
            </a:r>
            <a:r>
              <a:rPr lang="pl-PL" sz="1500" dirty="0" smtClean="0"/>
              <a:t>       - </a:t>
            </a:r>
            <a:r>
              <a:rPr lang="pl-PL" sz="1500" dirty="0" err="1" smtClean="0"/>
              <a:t>Responsible</a:t>
            </a:r>
            <a:r>
              <a:rPr lang="pl-PL" sz="1500" dirty="0" smtClean="0"/>
              <a:t> </a:t>
            </a:r>
            <a:r>
              <a:rPr lang="pl-PL" sz="1500" dirty="0" err="1" smtClean="0"/>
              <a:t>managers</a:t>
            </a:r>
            <a:r>
              <a:rPr lang="pl-PL" sz="1500" dirty="0" smtClean="0"/>
              <a:t> for hangar, </a:t>
            </a:r>
            <a:r>
              <a:rPr lang="pl-PL" sz="1500" dirty="0" err="1" smtClean="0"/>
              <a:t>line</a:t>
            </a:r>
            <a:r>
              <a:rPr lang="pl-PL" sz="1500" dirty="0" smtClean="0"/>
              <a:t> and </a:t>
            </a:r>
            <a:r>
              <a:rPr lang="pl-PL" sz="1500" dirty="0" err="1" smtClean="0"/>
              <a:t>workshop</a:t>
            </a:r>
            <a:r>
              <a:rPr lang="pl-PL" sz="1500" dirty="0" smtClean="0"/>
              <a:t> (AMC.A.30b)</a:t>
            </a:r>
          </a:p>
          <a:p>
            <a:r>
              <a:rPr lang="pl-PL" dirty="0" err="1" smtClean="0"/>
              <a:t>Training</a:t>
            </a:r>
            <a:r>
              <a:rPr lang="pl-PL" dirty="0" smtClean="0"/>
              <a:t> </a:t>
            </a:r>
            <a:r>
              <a:rPr lang="pl-PL" dirty="0" err="1" smtClean="0"/>
              <a:t>organizations</a:t>
            </a:r>
            <a:r>
              <a:rPr lang="pl-PL" dirty="0" smtClean="0"/>
              <a:t>:</a:t>
            </a:r>
          </a:p>
          <a:p>
            <a:pPr>
              <a:buNone/>
            </a:pPr>
            <a:r>
              <a:rPr lang="pl-PL" sz="1400" dirty="0" smtClean="0"/>
              <a:t>        - FTO(JAR FCL 1.055a): </a:t>
            </a:r>
            <a:r>
              <a:rPr lang="pl-PL" sz="1400" dirty="0" err="1" smtClean="0"/>
              <a:t>Trainin</a:t>
            </a:r>
            <a:r>
              <a:rPr lang="pl-PL" sz="1400" dirty="0" smtClean="0"/>
              <a:t> </a:t>
            </a:r>
            <a:r>
              <a:rPr lang="pl-PL" sz="1400" dirty="0" err="1" smtClean="0"/>
              <a:t>man</a:t>
            </a:r>
            <a:r>
              <a:rPr lang="pl-PL" sz="1400" dirty="0" smtClean="0"/>
              <a:t>.(HT), </a:t>
            </a:r>
            <a:r>
              <a:rPr lang="pl-PL" sz="1400" dirty="0" err="1" smtClean="0"/>
              <a:t>Flight</a:t>
            </a:r>
            <a:r>
              <a:rPr lang="pl-PL" sz="1400" dirty="0" smtClean="0"/>
              <a:t> </a:t>
            </a:r>
            <a:r>
              <a:rPr lang="pl-PL" sz="1400" dirty="0" err="1" smtClean="0"/>
              <a:t>man</a:t>
            </a:r>
            <a:r>
              <a:rPr lang="pl-PL" sz="1400" dirty="0" smtClean="0"/>
              <a:t>.(CFI), </a:t>
            </a:r>
            <a:r>
              <a:rPr lang="pl-PL" sz="1400" dirty="0" err="1" smtClean="0"/>
              <a:t>Groung</a:t>
            </a:r>
            <a:r>
              <a:rPr lang="pl-PL" sz="1400" dirty="0" smtClean="0"/>
              <a:t> </a:t>
            </a:r>
            <a:r>
              <a:rPr lang="pl-PL" sz="1400" dirty="0" err="1" smtClean="0"/>
              <a:t>man</a:t>
            </a:r>
            <a:r>
              <a:rPr lang="pl-PL" sz="1400" dirty="0" smtClean="0"/>
              <a:t>. (CGI)</a:t>
            </a:r>
          </a:p>
          <a:p>
            <a:pPr>
              <a:buNone/>
            </a:pPr>
            <a:r>
              <a:rPr lang="pl-PL" sz="1400" dirty="0" smtClean="0"/>
              <a:t> </a:t>
            </a:r>
            <a:r>
              <a:rPr lang="pl-PL" sz="1400" dirty="0" smtClean="0"/>
              <a:t>       - TRTO (JAR FCL1.055 Annex2): </a:t>
            </a:r>
            <a:r>
              <a:rPr lang="pl-PL" sz="1400" dirty="0" err="1" smtClean="0"/>
              <a:t>Training</a:t>
            </a:r>
            <a:r>
              <a:rPr lang="pl-PL" sz="1400" dirty="0" smtClean="0"/>
              <a:t> </a:t>
            </a:r>
            <a:r>
              <a:rPr lang="pl-PL" sz="1400" dirty="0" err="1" smtClean="0"/>
              <a:t>man</a:t>
            </a:r>
            <a:r>
              <a:rPr lang="pl-PL" sz="1400" dirty="0" smtClean="0"/>
              <a:t>. (HT)</a:t>
            </a:r>
          </a:p>
          <a:p>
            <a:pPr>
              <a:buNone/>
            </a:pPr>
            <a:r>
              <a:rPr lang="pl-PL" sz="1400" dirty="0" smtClean="0"/>
              <a:t> </a:t>
            </a:r>
            <a:r>
              <a:rPr lang="pl-PL" sz="1400" dirty="0" smtClean="0"/>
              <a:t>       - CTO (non-JAR, national):</a:t>
            </a:r>
            <a:r>
              <a:rPr lang="pl-PL" sz="1400" dirty="0" err="1" smtClean="0"/>
              <a:t>Director</a:t>
            </a:r>
            <a:r>
              <a:rPr lang="pl-PL" sz="1400" dirty="0" smtClean="0"/>
              <a:t>, </a:t>
            </a:r>
            <a:r>
              <a:rPr lang="pl-PL" sz="1500" dirty="0" err="1" smtClean="0"/>
              <a:t>Trainin</a:t>
            </a:r>
            <a:r>
              <a:rPr lang="pl-PL" sz="1500" dirty="0" smtClean="0"/>
              <a:t> </a:t>
            </a:r>
            <a:r>
              <a:rPr lang="pl-PL" sz="1500" dirty="0" err="1" smtClean="0"/>
              <a:t>man</a:t>
            </a:r>
            <a:r>
              <a:rPr lang="pl-PL" sz="1500" dirty="0" smtClean="0"/>
              <a:t>.(HT), </a:t>
            </a:r>
            <a:r>
              <a:rPr lang="pl-PL" sz="1500" dirty="0" err="1" smtClean="0"/>
              <a:t>Flight</a:t>
            </a:r>
            <a:r>
              <a:rPr lang="pl-PL" sz="1500" dirty="0" smtClean="0"/>
              <a:t> </a:t>
            </a:r>
            <a:r>
              <a:rPr lang="pl-PL" sz="1500" dirty="0" err="1" smtClean="0"/>
              <a:t>man</a:t>
            </a:r>
            <a:r>
              <a:rPr lang="pl-PL" sz="1500" dirty="0" smtClean="0"/>
              <a:t>.(CFI), </a:t>
            </a:r>
            <a:r>
              <a:rPr lang="pl-PL" sz="1500" dirty="0" err="1" smtClean="0"/>
              <a:t>Groung</a:t>
            </a:r>
            <a:r>
              <a:rPr lang="pl-PL" sz="1500" dirty="0" smtClean="0"/>
              <a:t> </a:t>
            </a:r>
            <a:r>
              <a:rPr lang="pl-PL" sz="1500" dirty="0" err="1" smtClean="0"/>
              <a:t>man</a:t>
            </a:r>
            <a:r>
              <a:rPr lang="pl-PL" sz="1500" dirty="0" smtClean="0"/>
              <a:t>. (CGI</a:t>
            </a:r>
            <a:r>
              <a:rPr lang="pl-PL" sz="1500" dirty="0" smtClean="0"/>
              <a:t>), </a:t>
            </a:r>
            <a:r>
              <a:rPr lang="pl-PL" sz="1500" dirty="0" err="1" smtClean="0"/>
              <a:t>other</a:t>
            </a:r>
            <a:r>
              <a:rPr lang="pl-PL" sz="1500" dirty="0" smtClean="0"/>
              <a:t> </a:t>
            </a:r>
            <a:r>
              <a:rPr lang="pl-PL" sz="1500" dirty="0" err="1" smtClean="0"/>
              <a:t>resposible</a:t>
            </a:r>
            <a:r>
              <a:rPr lang="pl-PL" sz="1500" dirty="0" smtClean="0"/>
              <a:t> </a:t>
            </a:r>
            <a:r>
              <a:rPr lang="pl-PL" sz="1500" dirty="0" err="1" smtClean="0"/>
              <a:t>trainin</a:t>
            </a:r>
            <a:r>
              <a:rPr lang="pl-PL" sz="1500" dirty="0" smtClean="0"/>
              <a:t> </a:t>
            </a:r>
            <a:r>
              <a:rPr lang="pl-PL" sz="1500" dirty="0" err="1" smtClean="0"/>
              <a:t>personnel</a:t>
            </a:r>
            <a:endParaRPr lang="pl-PL" sz="1500" dirty="0" smtClean="0"/>
          </a:p>
          <a:p>
            <a:r>
              <a:rPr lang="pl-PL" dirty="0" err="1" smtClean="0"/>
              <a:t>Airports</a:t>
            </a:r>
            <a:r>
              <a:rPr lang="pl-PL" dirty="0" smtClean="0"/>
              <a:t>: - </a:t>
            </a:r>
            <a:r>
              <a:rPr lang="pl-PL" sz="1500" dirty="0" err="1" smtClean="0"/>
              <a:t>firefighters</a:t>
            </a:r>
            <a:r>
              <a:rPr lang="pl-PL" sz="1500" dirty="0" smtClean="0"/>
              <a:t>, security, meteo,</a:t>
            </a:r>
            <a:r>
              <a:rPr lang="pl-PL" dirty="0" smtClean="0"/>
              <a:t> </a:t>
            </a:r>
          </a:p>
          <a:p>
            <a:r>
              <a:rPr lang="pl-PL" dirty="0" smtClean="0"/>
              <a:t>Security </a:t>
            </a:r>
            <a:r>
              <a:rPr lang="pl-PL" dirty="0" err="1" smtClean="0"/>
              <a:t>organizations</a:t>
            </a:r>
            <a:r>
              <a:rPr lang="pl-PL" dirty="0" smtClean="0"/>
              <a:t>:</a:t>
            </a:r>
            <a:r>
              <a:rPr lang="pl-PL" sz="1400" dirty="0" smtClean="0"/>
              <a:t>   - </a:t>
            </a:r>
            <a:r>
              <a:rPr lang="pl-PL" sz="1400" dirty="0" err="1" smtClean="0"/>
              <a:t>screeners</a:t>
            </a:r>
            <a:endParaRPr lang="pl-PL" dirty="0" smtClean="0"/>
          </a:p>
          <a:p>
            <a:r>
              <a:rPr lang="pl-PL" dirty="0" smtClean="0"/>
              <a:t>POA</a:t>
            </a:r>
          </a:p>
          <a:p>
            <a:r>
              <a:rPr lang="pl-PL" dirty="0" smtClean="0"/>
              <a:t>DOA</a:t>
            </a:r>
          </a:p>
          <a:p>
            <a:endParaRPr lang="pl-PL" dirty="0" smtClean="0"/>
          </a:p>
        </p:txBody>
      </p:sp>
      <p:pic>
        <p:nvPicPr>
          <p:cNvPr id="9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812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2984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Licensed</a:t>
            </a:r>
            <a:r>
              <a:rPr lang="pl-PL" dirty="0" smtClean="0"/>
              <a:t> </a:t>
            </a:r>
            <a:r>
              <a:rPr lang="pl-PL" dirty="0" err="1" smtClean="0"/>
              <a:t>personnel</a:t>
            </a:r>
            <a:r>
              <a:rPr lang="pl-PL" dirty="0" smtClean="0"/>
              <a:t> </a:t>
            </a:r>
            <a:r>
              <a:rPr lang="pl-PL" dirty="0" err="1" smtClean="0"/>
              <a:t>age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dirty="0" err="1" smtClean="0"/>
              <a:t>total</a:t>
            </a:r>
            <a:r>
              <a:rPr lang="pl-PL" sz="3200" dirty="0" smtClean="0"/>
              <a:t> no of </a:t>
            </a:r>
            <a:r>
              <a:rPr lang="pl-PL" sz="3200" dirty="0" err="1" smtClean="0"/>
              <a:t>personnel</a:t>
            </a:r>
            <a:r>
              <a:rPr lang="pl-PL" sz="3200" dirty="0" smtClean="0"/>
              <a:t> </a:t>
            </a:r>
            <a:r>
              <a:rPr lang="pl-PL" sz="3200" dirty="0" err="1" smtClean="0"/>
              <a:t>in</a:t>
            </a:r>
            <a:r>
              <a:rPr lang="pl-PL" sz="3200" dirty="0" smtClean="0"/>
              <a:t> 2010 = 5450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2"/>
            <a:ext cx="857224" cy="6845108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828677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344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42976" y="2643182"/>
            <a:ext cx="8001024" cy="1143000"/>
          </a:xfrm>
        </p:spPr>
        <p:txBody>
          <a:bodyPr/>
          <a:lstStyle/>
          <a:p>
            <a:r>
              <a:rPr lang="pl-PL" dirty="0" smtClean="0"/>
              <a:t>4. </a:t>
            </a:r>
            <a:r>
              <a:rPr lang="pl-PL" dirty="0" err="1" smtClean="0"/>
              <a:t>Forecast</a:t>
            </a:r>
            <a:r>
              <a:rPr lang="pl-PL" dirty="0" smtClean="0"/>
              <a:t> for </a:t>
            </a:r>
            <a:r>
              <a:rPr lang="pl-PL" dirty="0" err="1" smtClean="0"/>
              <a:t>future</a:t>
            </a:r>
            <a:endParaRPr lang="pl-PL" dirty="0"/>
          </a:p>
        </p:txBody>
      </p:sp>
      <p:pic>
        <p:nvPicPr>
          <p:cNvPr id="6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252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453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2984"/>
          </a:xfrm>
        </p:spPr>
        <p:txBody>
          <a:bodyPr/>
          <a:lstStyle/>
          <a:p>
            <a:r>
              <a:rPr lang="pl-PL" dirty="0" err="1" smtClean="0"/>
              <a:t>Approximation</a:t>
            </a:r>
            <a:r>
              <a:rPr lang="pl-PL" dirty="0" smtClean="0"/>
              <a:t> for ATPL(A)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214422"/>
            <a:ext cx="8286776" cy="5643578"/>
          </a:xfrm>
        </p:spPr>
        <p:txBody>
          <a:bodyPr/>
          <a:lstStyle/>
          <a:p>
            <a:r>
              <a:rPr lang="pl-PL" dirty="0" smtClean="0"/>
              <a:t>In 10 </a:t>
            </a:r>
            <a:r>
              <a:rPr lang="pl-PL" dirty="0" err="1" smtClean="0"/>
              <a:t>years</a:t>
            </a:r>
            <a:r>
              <a:rPr lang="pl-PL" dirty="0" smtClean="0"/>
              <a:t> (2020) 40 mln </a:t>
            </a:r>
            <a:r>
              <a:rPr lang="pl-PL" dirty="0" err="1" smtClean="0"/>
              <a:t>pax</a:t>
            </a:r>
            <a:endParaRPr lang="pl-PL" dirty="0" smtClean="0"/>
          </a:p>
          <a:p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2,5 mln </a:t>
            </a:r>
            <a:r>
              <a:rPr lang="pl-PL" dirty="0" err="1" smtClean="0"/>
              <a:t>flights</a:t>
            </a:r>
            <a:endParaRPr lang="pl-PL" dirty="0" smtClean="0"/>
          </a:p>
          <a:p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900 </a:t>
            </a:r>
            <a:r>
              <a:rPr lang="pl-PL" dirty="0" err="1" smtClean="0"/>
              <a:t>crews</a:t>
            </a:r>
            <a:r>
              <a:rPr lang="pl-PL" dirty="0" smtClean="0"/>
              <a:t>, </a:t>
            </a:r>
            <a:r>
              <a:rPr lang="pl-PL" dirty="0" err="1" smtClean="0"/>
              <a:t>equal</a:t>
            </a:r>
            <a:r>
              <a:rPr lang="pl-PL" dirty="0" smtClean="0"/>
              <a:t> to 2500 </a:t>
            </a:r>
            <a:r>
              <a:rPr lang="pl-PL" dirty="0" err="1" smtClean="0"/>
              <a:t>pilots</a:t>
            </a:r>
            <a:r>
              <a:rPr lang="pl-PL" dirty="0" smtClean="0"/>
              <a:t> </a:t>
            </a:r>
            <a:r>
              <a:rPr lang="pl-PL" dirty="0" err="1" smtClean="0"/>
              <a:t>needed</a:t>
            </a:r>
            <a:endParaRPr lang="pl-PL" dirty="0" smtClean="0"/>
          </a:p>
          <a:p>
            <a:r>
              <a:rPr lang="pl-PL" dirty="0" err="1" smtClean="0"/>
              <a:t>Now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 916 ATPL(A) </a:t>
            </a:r>
            <a:r>
              <a:rPr lang="pl-PL" dirty="0" err="1" smtClean="0"/>
              <a:t>pilots</a:t>
            </a:r>
            <a:r>
              <a:rPr lang="pl-PL" dirty="0" smtClean="0"/>
              <a:t>, </a:t>
            </a:r>
            <a:r>
              <a:rPr lang="pl-PL" dirty="0" err="1" smtClean="0"/>
              <a:t>with</a:t>
            </a:r>
            <a:r>
              <a:rPr lang="pl-PL" dirty="0" smtClean="0"/>
              <a:t> 400 </a:t>
            </a:r>
            <a:r>
              <a:rPr lang="pl-PL" dirty="0" err="1" smtClean="0"/>
              <a:t>non-active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10 </a:t>
            </a:r>
            <a:r>
              <a:rPr lang="pl-PL" dirty="0" err="1" smtClean="0"/>
              <a:t>years</a:t>
            </a:r>
            <a:r>
              <a:rPr lang="pl-PL" dirty="0" smtClean="0"/>
              <a:t> (500 </a:t>
            </a:r>
            <a:r>
              <a:rPr lang="pl-PL" dirty="0" err="1" smtClean="0"/>
              <a:t>still</a:t>
            </a:r>
            <a:r>
              <a:rPr lang="pl-PL" dirty="0" smtClean="0"/>
              <a:t> </a:t>
            </a:r>
            <a:r>
              <a:rPr lang="pl-PL" dirty="0" err="1" smtClean="0"/>
              <a:t>active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2020)</a:t>
            </a:r>
          </a:p>
          <a:p>
            <a:r>
              <a:rPr lang="pl-PL" dirty="0" smtClean="0"/>
              <a:t>In </a:t>
            </a:r>
            <a:r>
              <a:rPr lang="pl-PL" dirty="0" err="1" smtClean="0"/>
              <a:t>next</a:t>
            </a:r>
            <a:r>
              <a:rPr lang="pl-PL" dirty="0" smtClean="0"/>
              <a:t> 10 </a:t>
            </a:r>
            <a:r>
              <a:rPr lang="pl-PL" dirty="0" err="1" smtClean="0"/>
              <a:t>years</a:t>
            </a:r>
            <a:r>
              <a:rPr lang="pl-PL" dirty="0" smtClean="0"/>
              <a:t> 2000 ATPL </a:t>
            </a:r>
            <a:r>
              <a:rPr lang="pl-PL" dirty="0" err="1" smtClean="0"/>
              <a:t>pilots</a:t>
            </a:r>
            <a:r>
              <a:rPr lang="pl-PL" dirty="0" smtClean="0"/>
              <a:t> </a:t>
            </a:r>
            <a:r>
              <a:rPr lang="pl-PL" dirty="0" err="1" smtClean="0"/>
              <a:t>must</a:t>
            </a:r>
            <a:r>
              <a:rPr lang="pl-PL" dirty="0" smtClean="0"/>
              <a:t> be </a:t>
            </a:r>
            <a:r>
              <a:rPr lang="pl-PL" dirty="0" err="1" smtClean="0"/>
              <a:t>trained</a:t>
            </a:r>
            <a:r>
              <a:rPr lang="pl-PL" dirty="0" smtClean="0"/>
              <a:t> to </a:t>
            </a:r>
            <a:r>
              <a:rPr lang="pl-PL" dirty="0" err="1" smtClean="0"/>
              <a:t>fulfill</a:t>
            </a:r>
            <a:r>
              <a:rPr lang="pl-PL" dirty="0" smtClean="0"/>
              <a:t> </a:t>
            </a:r>
            <a:r>
              <a:rPr lang="pl-PL" dirty="0" err="1" smtClean="0"/>
              <a:t>demands</a:t>
            </a:r>
            <a:r>
              <a:rPr lang="pl-PL" dirty="0" smtClean="0"/>
              <a:t> of </a:t>
            </a:r>
            <a:r>
              <a:rPr lang="pl-PL" dirty="0" err="1" smtClean="0"/>
              <a:t>Polish</a:t>
            </a:r>
            <a:r>
              <a:rPr lang="pl-PL" dirty="0" smtClean="0"/>
              <a:t> market</a:t>
            </a:r>
          </a:p>
          <a:p>
            <a:r>
              <a:rPr lang="pl-PL" dirty="0" smtClean="0"/>
              <a:t>In 10 </a:t>
            </a:r>
            <a:r>
              <a:rPr lang="pl-PL" dirty="0" err="1" smtClean="0"/>
              <a:t>years</a:t>
            </a:r>
            <a:r>
              <a:rPr lang="pl-PL" dirty="0" smtClean="0"/>
              <a:t> ALL </a:t>
            </a:r>
            <a:r>
              <a:rPr lang="pl-PL" dirty="0" err="1" smtClean="0"/>
              <a:t>aviation</a:t>
            </a:r>
            <a:r>
              <a:rPr lang="pl-PL" dirty="0" smtClean="0"/>
              <a:t> </a:t>
            </a:r>
            <a:r>
              <a:rPr lang="pl-PL" dirty="0" err="1" smtClean="0"/>
              <a:t>personnel</a:t>
            </a:r>
            <a:r>
              <a:rPr lang="pl-PL" dirty="0" smtClean="0"/>
              <a:t> </a:t>
            </a:r>
            <a:r>
              <a:rPr lang="pl-PL" dirty="0" err="1" smtClean="0"/>
              <a:t>must</a:t>
            </a:r>
            <a:r>
              <a:rPr lang="pl-PL" dirty="0" smtClean="0"/>
              <a:t> be </a:t>
            </a:r>
            <a:r>
              <a:rPr lang="pl-PL" dirty="0" err="1" smtClean="0"/>
              <a:t>doubled</a:t>
            </a:r>
            <a:r>
              <a:rPr lang="pl-PL" dirty="0" smtClean="0"/>
              <a:t>!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2"/>
            <a:ext cx="857224" cy="68451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2984"/>
          </a:xfrm>
        </p:spPr>
        <p:txBody>
          <a:bodyPr/>
          <a:lstStyle/>
          <a:p>
            <a:r>
              <a:rPr lang="pl-PL" dirty="0" smtClean="0"/>
              <a:t>Plan of 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presentation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214422"/>
            <a:ext cx="8286776" cy="5643578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pl-PL" dirty="0" err="1" smtClean="0"/>
              <a:t>Need</a:t>
            </a:r>
            <a:r>
              <a:rPr lang="pl-PL" dirty="0" smtClean="0"/>
              <a:t> for </a:t>
            </a:r>
            <a:r>
              <a:rPr lang="pl-PL" dirty="0" err="1" smtClean="0"/>
              <a:t>aviation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modern </a:t>
            </a:r>
            <a:r>
              <a:rPr lang="pl-PL" dirty="0" err="1" smtClean="0"/>
              <a:t>world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err="1" smtClean="0"/>
              <a:t>Actual</a:t>
            </a:r>
            <a:r>
              <a:rPr lang="pl-PL" dirty="0" smtClean="0"/>
              <a:t> </a:t>
            </a:r>
            <a:r>
              <a:rPr lang="pl-PL" dirty="0" err="1" smtClean="0"/>
              <a:t>size</a:t>
            </a:r>
            <a:r>
              <a:rPr lang="pl-PL" dirty="0" smtClean="0"/>
              <a:t> of </a:t>
            </a:r>
            <a:r>
              <a:rPr lang="pl-PL" dirty="0" err="1" smtClean="0"/>
              <a:t>aviation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</a:t>
            </a:r>
          </a:p>
          <a:p>
            <a:pPr marL="514350" indent="-514350">
              <a:buAutoNum type="arabicPeriod"/>
            </a:pPr>
            <a:r>
              <a:rPr lang="pl-PL" dirty="0" err="1" smtClean="0"/>
              <a:t>Aviation</a:t>
            </a:r>
            <a:r>
              <a:rPr lang="pl-PL" dirty="0" smtClean="0"/>
              <a:t> </a:t>
            </a:r>
            <a:r>
              <a:rPr lang="pl-PL" dirty="0" err="1" smtClean="0"/>
              <a:t>personnel</a:t>
            </a:r>
            <a:r>
              <a:rPr lang="pl-PL" dirty="0" smtClean="0"/>
              <a:t>:</a:t>
            </a:r>
          </a:p>
          <a:p>
            <a:pPr marL="514350" indent="-514350">
              <a:buNone/>
            </a:pPr>
            <a:r>
              <a:rPr lang="pl-PL" dirty="0" smtClean="0"/>
              <a:t>        3.1 </a:t>
            </a:r>
            <a:r>
              <a:rPr lang="pl-PL" dirty="0" err="1" smtClean="0"/>
              <a:t>Licensed</a:t>
            </a: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                  - </a:t>
            </a:r>
            <a:r>
              <a:rPr lang="pl-PL" dirty="0" err="1" smtClean="0"/>
              <a:t>flying</a:t>
            </a:r>
            <a:r>
              <a:rPr lang="pl-PL" dirty="0" smtClean="0"/>
              <a:t> </a:t>
            </a:r>
            <a:r>
              <a:rPr lang="pl-PL" dirty="0" err="1" smtClean="0"/>
              <a:t>personnel</a:t>
            </a: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                  - </a:t>
            </a:r>
            <a:r>
              <a:rPr lang="pl-PL" dirty="0" err="1" smtClean="0"/>
              <a:t>ground</a:t>
            </a:r>
            <a:r>
              <a:rPr lang="pl-PL" dirty="0" smtClean="0"/>
              <a:t> </a:t>
            </a:r>
            <a:r>
              <a:rPr lang="pl-PL" dirty="0" err="1" smtClean="0"/>
              <a:t>personnel</a:t>
            </a: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       3.2 </a:t>
            </a:r>
            <a:r>
              <a:rPr lang="pl-PL" dirty="0" err="1" smtClean="0"/>
              <a:t>Non-licensed</a:t>
            </a: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                  - </a:t>
            </a:r>
            <a:r>
              <a:rPr lang="pl-PL" dirty="0" err="1" smtClean="0"/>
              <a:t>flying</a:t>
            </a: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                  - </a:t>
            </a:r>
            <a:r>
              <a:rPr lang="pl-PL" dirty="0" err="1" smtClean="0"/>
              <a:t>postholders</a:t>
            </a:r>
            <a:r>
              <a:rPr lang="pl-PL" dirty="0" smtClean="0"/>
              <a:t> on </a:t>
            </a:r>
            <a:r>
              <a:rPr lang="pl-PL" dirty="0" err="1" smtClean="0"/>
              <a:t>certified</a:t>
            </a:r>
            <a:r>
              <a:rPr lang="pl-PL" dirty="0" smtClean="0"/>
              <a:t> </a:t>
            </a:r>
            <a:r>
              <a:rPr lang="pl-PL" dirty="0" err="1" smtClean="0"/>
              <a:t>organizations</a:t>
            </a: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4.    </a:t>
            </a:r>
            <a:r>
              <a:rPr lang="pl-PL" dirty="0" err="1" smtClean="0"/>
              <a:t>Forecast</a:t>
            </a:r>
            <a:r>
              <a:rPr lang="pl-PL" dirty="0" smtClean="0"/>
              <a:t> for </a:t>
            </a:r>
            <a:r>
              <a:rPr lang="pl-PL" dirty="0" err="1" smtClean="0"/>
              <a:t>future</a:t>
            </a:r>
            <a:endParaRPr lang="pl-PL" dirty="0" smtClean="0"/>
          </a:p>
          <a:p>
            <a:pPr marL="514350" indent="-514350">
              <a:buAutoNum type="arabicPeriod"/>
            </a:pPr>
            <a:endParaRPr lang="pl-PL" dirty="0"/>
          </a:p>
        </p:txBody>
      </p:sp>
      <p:pic>
        <p:nvPicPr>
          <p:cNvPr id="4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2"/>
            <a:ext cx="857224" cy="6845108"/>
          </a:xfrm>
          <a:prstGeom prst="rect">
            <a:avLst/>
          </a:prstGeom>
          <a:noFill/>
        </p:spPr>
      </p:pic>
    </p:spTree>
  </p:cSld>
  <p:clrMapOvr>
    <a:masterClrMapping/>
  </p:clrMapOvr>
  <p:transition advTm="30172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1417638"/>
          </a:xfrm>
        </p:spPr>
        <p:txBody>
          <a:bodyPr>
            <a:normAutofit/>
          </a:bodyPr>
          <a:lstStyle/>
          <a:p>
            <a:r>
              <a:rPr lang="pl-PL" dirty="0" smtClean="0"/>
              <a:t>Old </a:t>
            </a:r>
            <a:r>
              <a:rPr lang="pl-PL" dirty="0" err="1" smtClean="0"/>
              <a:t>prediction</a:t>
            </a:r>
            <a:r>
              <a:rPr lang="pl-PL" dirty="0" smtClean="0"/>
              <a:t> of air transport</a:t>
            </a:r>
            <a:br>
              <a:rPr lang="pl-PL" dirty="0" smtClean="0"/>
            </a:br>
            <a:r>
              <a:rPr lang="pl-PL" sz="3200" dirty="0" err="1" smtClean="0">
                <a:solidFill>
                  <a:srgbClr val="FF0000"/>
                </a:solidFill>
              </a:rPr>
              <a:t>future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err="1" smtClean="0">
                <a:solidFill>
                  <a:srgbClr val="FF0000"/>
                </a:solidFill>
              </a:rPr>
              <a:t>is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err="1" smtClean="0">
                <a:solidFill>
                  <a:srgbClr val="FF0000"/>
                </a:solidFill>
              </a:rPr>
              <a:t>only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err="1" smtClean="0">
                <a:solidFill>
                  <a:srgbClr val="FF0000"/>
                </a:solidFill>
              </a:rPr>
              <a:t>similar</a:t>
            </a:r>
            <a:r>
              <a:rPr lang="pl-PL" sz="3200" dirty="0" smtClean="0">
                <a:solidFill>
                  <a:srgbClr val="FF0000"/>
                </a:solidFill>
              </a:rPr>
              <a:t> to </a:t>
            </a:r>
            <a:r>
              <a:rPr lang="pl-PL" sz="3200" dirty="0" err="1" smtClean="0">
                <a:solidFill>
                  <a:srgbClr val="FF0000"/>
                </a:solidFill>
              </a:rPr>
              <a:t>our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err="1" smtClean="0">
                <a:solidFill>
                  <a:srgbClr val="FF0000"/>
                </a:solidFill>
              </a:rPr>
              <a:t>predictions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" name="Picture 4" descr="Obraz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2"/>
            <a:ext cx="1142976" cy="6845108"/>
          </a:xfrm>
          <a:prstGeom prst="rect">
            <a:avLst/>
          </a:prstGeom>
          <a:noFill/>
        </p:spPr>
      </p:pic>
      <p:pic>
        <p:nvPicPr>
          <p:cNvPr id="25602" name="Picture 2" descr="C:\Documents and Settings\zmaczka.ULC\Pulpit\Moje obrazy\Rok 2000\rok 200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01904"/>
            <a:ext cx="8072462" cy="54560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6858000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17144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Old </a:t>
            </a:r>
            <a:r>
              <a:rPr lang="pl-PL" dirty="0" err="1" smtClean="0"/>
              <a:t>prediction</a:t>
            </a:r>
            <a:r>
              <a:rPr lang="pl-PL" dirty="0" smtClean="0"/>
              <a:t> of General </a:t>
            </a:r>
            <a:r>
              <a:rPr lang="pl-PL" dirty="0" err="1" smtClean="0"/>
              <a:t>Aviation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dirty="0" err="1" smtClean="0">
                <a:solidFill>
                  <a:srgbClr val="FF0000"/>
                </a:solidFill>
              </a:rPr>
              <a:t>sometimes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err="1" smtClean="0">
                <a:solidFill>
                  <a:srgbClr val="FF0000"/>
                </a:solidFill>
              </a:rPr>
              <a:t>distance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err="1" smtClean="0">
                <a:solidFill>
                  <a:srgbClr val="FF0000"/>
                </a:solidFill>
              </a:rPr>
              <a:t>from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err="1" smtClean="0">
                <a:solidFill>
                  <a:srgbClr val="FF0000"/>
                </a:solidFill>
              </a:rPr>
              <a:t>predictions</a:t>
            </a:r>
            <a:r>
              <a:rPr lang="pl-PL" sz="3200" dirty="0" smtClean="0">
                <a:solidFill>
                  <a:srgbClr val="FF0000"/>
                </a:solidFill>
              </a:rPr>
              <a:t> to reality </a:t>
            </a:r>
            <a:r>
              <a:rPr lang="pl-PL" sz="3200" dirty="0" err="1" smtClean="0">
                <a:solidFill>
                  <a:srgbClr val="FF0000"/>
                </a:solidFill>
              </a:rPr>
              <a:t>is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err="1" smtClean="0">
                <a:solidFill>
                  <a:srgbClr val="FF0000"/>
                </a:solidFill>
              </a:rPr>
              <a:t>really</a:t>
            </a:r>
            <a:r>
              <a:rPr lang="pl-PL" sz="3200" dirty="0" smtClean="0">
                <a:solidFill>
                  <a:srgbClr val="FF0000"/>
                </a:solidFill>
              </a:rPr>
              <a:t> big…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Documents and Settings\zmaczka.ULC\Pulpit\Moje obrazy\Rok 2000\rok 2000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316" y="1714464"/>
            <a:ext cx="827268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1143000"/>
          </a:xfrm>
        </p:spPr>
        <p:txBody>
          <a:bodyPr/>
          <a:lstStyle/>
          <a:p>
            <a:r>
              <a:rPr lang="pl-PL" dirty="0" err="1" smtClean="0"/>
              <a:t>Recapitulation</a:t>
            </a:r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1000100" y="1600200"/>
            <a:ext cx="3929090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GDP growth</a:t>
            </a:r>
          </a:p>
          <a:p>
            <a:r>
              <a:rPr lang="pl-PL" dirty="0" err="1" smtClean="0"/>
              <a:t>Lifestyle</a:t>
            </a:r>
            <a:r>
              <a:rPr lang="pl-PL" dirty="0" smtClean="0"/>
              <a:t> </a:t>
            </a:r>
          </a:p>
          <a:p>
            <a:r>
              <a:rPr lang="pl-PL" dirty="0" smtClean="0"/>
              <a:t>International </a:t>
            </a:r>
            <a:r>
              <a:rPr lang="pl-PL" dirty="0" err="1" smtClean="0"/>
              <a:t>contacts</a:t>
            </a:r>
            <a:endParaRPr lang="pl-PL" dirty="0" smtClean="0"/>
          </a:p>
          <a:p>
            <a:r>
              <a:rPr lang="pl-PL" dirty="0" smtClean="0"/>
              <a:t>Foreign </a:t>
            </a:r>
            <a:r>
              <a:rPr lang="pl-PL" dirty="0" err="1" smtClean="0"/>
              <a:t>investments</a:t>
            </a:r>
            <a:endParaRPr lang="pl-PL" dirty="0" smtClean="0"/>
          </a:p>
          <a:p>
            <a:r>
              <a:rPr lang="pl-PL" dirty="0" err="1" smtClean="0"/>
              <a:t>Emigration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- </a:t>
            </a:r>
            <a:r>
              <a:rPr lang="pl-PL" dirty="0" err="1" smtClean="0">
                <a:solidFill>
                  <a:srgbClr val="FF0000"/>
                </a:solidFill>
              </a:rPr>
              <a:t>all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creates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demand</a:t>
            </a:r>
            <a:r>
              <a:rPr lang="pl-PL" dirty="0" smtClean="0">
                <a:solidFill>
                  <a:srgbClr val="FF0000"/>
                </a:solidFill>
              </a:rPr>
              <a:t> for </a:t>
            </a:r>
            <a:r>
              <a:rPr lang="pl-PL" dirty="0" err="1" smtClean="0">
                <a:solidFill>
                  <a:srgbClr val="FF0000"/>
                </a:solidFill>
              </a:rPr>
              <a:t>aviation</a:t>
            </a:r>
            <a:r>
              <a:rPr lang="pl-PL" dirty="0" smtClean="0">
                <a:solidFill>
                  <a:srgbClr val="FF0000"/>
                </a:solidFill>
              </a:rPr>
              <a:t>, </a:t>
            </a:r>
            <a:r>
              <a:rPr lang="pl-PL" dirty="0" err="1" smtClean="0">
                <a:solidFill>
                  <a:srgbClr val="FF0000"/>
                </a:solidFill>
              </a:rPr>
              <a:t>firsth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all</a:t>
            </a:r>
            <a:r>
              <a:rPr lang="pl-PL" dirty="0" smtClean="0">
                <a:solidFill>
                  <a:srgbClr val="FF0000"/>
                </a:solidFill>
              </a:rPr>
              <a:t> for air transport, </a:t>
            </a:r>
            <a:r>
              <a:rPr lang="pl-PL" dirty="0" err="1" smtClean="0">
                <a:solidFill>
                  <a:srgbClr val="FF0000"/>
                </a:solidFill>
              </a:rPr>
              <a:t>then</a:t>
            </a:r>
            <a:r>
              <a:rPr lang="pl-PL" dirty="0" smtClean="0">
                <a:solidFill>
                  <a:srgbClr val="FF0000"/>
                </a:solidFill>
              </a:rPr>
              <a:t> for </a:t>
            </a:r>
            <a:r>
              <a:rPr lang="pl-PL" dirty="0" err="1" smtClean="0">
                <a:solidFill>
                  <a:srgbClr val="FF0000"/>
                </a:solidFill>
              </a:rPr>
              <a:t>training</a:t>
            </a:r>
            <a:r>
              <a:rPr lang="pl-PL" dirty="0" smtClean="0">
                <a:solidFill>
                  <a:srgbClr val="FF0000"/>
                </a:solidFill>
              </a:rPr>
              <a:t> and GA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4143372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More </a:t>
            </a:r>
            <a:r>
              <a:rPr lang="pl-PL" dirty="0" err="1" smtClean="0"/>
              <a:t>flying</a:t>
            </a:r>
            <a:r>
              <a:rPr lang="pl-PL" dirty="0" smtClean="0"/>
              <a:t> </a:t>
            </a:r>
            <a:r>
              <a:rPr lang="pl-PL" dirty="0" err="1" smtClean="0"/>
              <a:t>aircraft</a:t>
            </a:r>
            <a:endParaRPr lang="pl-PL" dirty="0" smtClean="0"/>
          </a:p>
          <a:p>
            <a:r>
              <a:rPr lang="pl-PL" dirty="0" smtClean="0"/>
              <a:t>More </a:t>
            </a:r>
            <a:r>
              <a:rPr lang="pl-PL" dirty="0" err="1" smtClean="0"/>
              <a:t>pilots</a:t>
            </a:r>
            <a:endParaRPr lang="pl-PL" dirty="0" smtClean="0"/>
          </a:p>
          <a:p>
            <a:r>
              <a:rPr lang="pl-PL" dirty="0" smtClean="0"/>
              <a:t>More </a:t>
            </a:r>
            <a:r>
              <a:rPr lang="pl-PL" dirty="0" err="1" smtClean="0"/>
              <a:t>maintenace</a:t>
            </a:r>
            <a:endParaRPr lang="pl-PL" dirty="0" smtClean="0"/>
          </a:p>
          <a:p>
            <a:r>
              <a:rPr lang="pl-PL" dirty="0" smtClean="0"/>
              <a:t>More </a:t>
            </a:r>
            <a:r>
              <a:rPr lang="pl-PL" dirty="0" err="1" smtClean="0"/>
              <a:t>mechanics</a:t>
            </a:r>
            <a:endParaRPr lang="pl-PL" dirty="0" smtClean="0"/>
          </a:p>
          <a:p>
            <a:r>
              <a:rPr lang="pl-PL" dirty="0" smtClean="0"/>
              <a:t>More </a:t>
            </a:r>
            <a:r>
              <a:rPr lang="pl-PL" dirty="0" err="1" smtClean="0"/>
              <a:t>instructors</a:t>
            </a:r>
            <a:r>
              <a:rPr lang="pl-PL" dirty="0" smtClean="0"/>
              <a:t>, </a:t>
            </a:r>
            <a:r>
              <a:rPr lang="pl-PL" dirty="0" err="1" smtClean="0"/>
              <a:t>examiners</a:t>
            </a:r>
            <a:endParaRPr lang="pl-PL" dirty="0" smtClean="0"/>
          </a:p>
          <a:p>
            <a:r>
              <a:rPr lang="pl-PL" dirty="0" smtClean="0"/>
              <a:t>More </a:t>
            </a:r>
            <a:r>
              <a:rPr lang="pl-PL" dirty="0" err="1" smtClean="0"/>
              <a:t>certified</a:t>
            </a:r>
            <a:r>
              <a:rPr lang="pl-PL" dirty="0" smtClean="0"/>
              <a:t> </a:t>
            </a:r>
            <a:r>
              <a:rPr lang="pl-PL" dirty="0" err="1" smtClean="0"/>
              <a:t>organisations</a:t>
            </a:r>
            <a:r>
              <a:rPr lang="pl-PL" dirty="0" smtClean="0"/>
              <a:t> (AOC, CAMO, </a:t>
            </a:r>
            <a:r>
              <a:rPr lang="pl-PL" dirty="0" err="1" smtClean="0"/>
              <a:t>Maintenace</a:t>
            </a:r>
            <a:r>
              <a:rPr lang="pl-PL" dirty="0" smtClean="0"/>
              <a:t>, </a:t>
            </a:r>
            <a:r>
              <a:rPr lang="pl-PL" dirty="0" err="1" smtClean="0"/>
              <a:t>handling</a:t>
            </a:r>
            <a:r>
              <a:rPr lang="pl-PL" dirty="0" smtClean="0"/>
              <a:t>, </a:t>
            </a:r>
            <a:r>
              <a:rPr lang="pl-PL" dirty="0" err="1" smtClean="0"/>
              <a:t>airports</a:t>
            </a:r>
            <a:r>
              <a:rPr lang="pl-PL" dirty="0" smtClean="0"/>
              <a:t>, ATC, security, TRTO, DOA, POA etc.)</a:t>
            </a:r>
          </a:p>
          <a:p>
            <a:r>
              <a:rPr lang="pl-PL" dirty="0" smtClean="0"/>
              <a:t>More </a:t>
            </a:r>
            <a:r>
              <a:rPr lang="pl-PL" dirty="0" err="1" smtClean="0"/>
              <a:t>postholders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-  All </a:t>
            </a:r>
            <a:r>
              <a:rPr lang="pl-PL" dirty="0" err="1" smtClean="0">
                <a:solidFill>
                  <a:srgbClr val="FF0000"/>
                </a:solidFill>
              </a:rPr>
              <a:t>this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results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education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needs</a:t>
            </a:r>
            <a:r>
              <a:rPr lang="pl-PL" dirty="0" smtClean="0">
                <a:solidFill>
                  <a:srgbClr val="FF0000"/>
                </a:solidFill>
              </a:rPr>
              <a:t> to be </a:t>
            </a:r>
            <a:r>
              <a:rPr lang="pl-PL" dirty="0" err="1" smtClean="0">
                <a:solidFill>
                  <a:srgbClr val="FF0000"/>
                </a:solidFill>
              </a:rPr>
              <a:t>fullfilled</a:t>
            </a:r>
            <a:r>
              <a:rPr lang="pl-PL" dirty="0" smtClean="0">
                <a:solidFill>
                  <a:srgbClr val="FF0000"/>
                </a:solidFill>
              </a:rPr>
              <a:t> by </a:t>
            </a:r>
            <a:r>
              <a:rPr lang="pl-PL" dirty="0" err="1" smtClean="0">
                <a:solidFill>
                  <a:srgbClr val="FF0000"/>
                </a:solidFill>
              </a:rPr>
              <a:t>schools</a:t>
            </a:r>
            <a:r>
              <a:rPr lang="pl-PL" dirty="0" smtClean="0">
                <a:solidFill>
                  <a:srgbClr val="FF0000"/>
                </a:solidFill>
              </a:rPr>
              <a:t> and </a:t>
            </a:r>
            <a:r>
              <a:rPr lang="pl-PL" dirty="0" err="1" smtClean="0">
                <a:solidFill>
                  <a:srgbClr val="FF0000"/>
                </a:solidFill>
              </a:rPr>
              <a:t>univerities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857224" y="274638"/>
            <a:ext cx="8143932" cy="1143000"/>
          </a:xfrm>
        </p:spPr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time</a:t>
            </a:r>
            <a:endParaRPr lang="pl-PL" dirty="0"/>
          </a:p>
        </p:txBody>
      </p:sp>
      <p:pic>
        <p:nvPicPr>
          <p:cNvPr id="10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6858000"/>
          </a:xfrm>
          <a:prstGeom prst="rect">
            <a:avLst/>
          </a:prstGeom>
          <a:noFill/>
        </p:spPr>
      </p:pic>
      <p:pic>
        <p:nvPicPr>
          <p:cNvPr id="27650" name="Picture 2" descr="C:\Documents and Settings\zmaczka.ULC\Pulpit\Moje obrazy\000Stary Nikon kpl\01Nikon old 000-2614\DSCN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71612"/>
            <a:ext cx="6242050" cy="46815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1928802"/>
          </a:xfrm>
        </p:spPr>
        <p:txBody>
          <a:bodyPr>
            <a:normAutofit/>
          </a:bodyPr>
          <a:lstStyle/>
          <a:p>
            <a:r>
              <a:rPr lang="pl-PL" dirty="0" smtClean="0"/>
              <a:t>1. </a:t>
            </a:r>
            <a:r>
              <a:rPr lang="pl-PL" dirty="0" err="1" smtClean="0"/>
              <a:t>Need</a:t>
            </a:r>
            <a:r>
              <a:rPr lang="pl-PL" dirty="0" smtClean="0"/>
              <a:t> for </a:t>
            </a:r>
            <a:r>
              <a:rPr lang="pl-PL" dirty="0" err="1" smtClean="0"/>
              <a:t>aviation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modern </a:t>
            </a:r>
            <a:r>
              <a:rPr lang="pl-PL" dirty="0" err="1" smtClean="0"/>
              <a:t>world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dirty="0" smtClean="0">
                <a:solidFill>
                  <a:srgbClr val="FF0000"/>
                </a:solidFill>
              </a:rPr>
              <a:t>Air mail </a:t>
            </a:r>
            <a:r>
              <a:rPr lang="pl-PL" sz="3200" dirty="0" err="1" smtClean="0">
                <a:solidFill>
                  <a:srgbClr val="FF0000"/>
                </a:solidFill>
              </a:rPr>
              <a:t>in</a:t>
            </a:r>
            <a:r>
              <a:rPr lang="pl-PL" sz="3200" dirty="0" smtClean="0">
                <a:solidFill>
                  <a:srgbClr val="FF0000"/>
                </a:solidFill>
              </a:rPr>
              <a:t> 1915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zmaczka.ULC\Pulpit\Wrzesień 2010 publikacje\Infrastruktura\Foto dla Infrastruktury\Fot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03" y="1928802"/>
            <a:ext cx="7720098" cy="4929198"/>
          </a:xfrm>
          <a:prstGeom prst="rect">
            <a:avLst/>
          </a:prstGeom>
          <a:noFill/>
        </p:spPr>
      </p:pic>
    </p:spTree>
  </p:cSld>
  <p:clrMapOvr>
    <a:masterClrMapping/>
  </p:clrMapOvr>
  <p:transition advTm="5266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2984"/>
          </a:xfrm>
        </p:spPr>
        <p:txBody>
          <a:bodyPr>
            <a:normAutofit/>
          </a:bodyPr>
          <a:lstStyle/>
          <a:p>
            <a:r>
              <a:rPr lang="pl-PL" dirty="0" err="1" smtClean="0"/>
              <a:t>If</a:t>
            </a:r>
            <a:r>
              <a:rPr lang="pl-PL" dirty="0" smtClean="0"/>
              <a:t> travelling - </a:t>
            </a:r>
            <a:r>
              <a:rPr lang="pl-PL" dirty="0" err="1" smtClean="0"/>
              <a:t>why</a:t>
            </a:r>
            <a:r>
              <a:rPr lang="pl-PL" dirty="0" smtClean="0"/>
              <a:t> by </a:t>
            </a:r>
            <a:r>
              <a:rPr lang="pl-PL" dirty="0" err="1" smtClean="0"/>
              <a:t>plane</a:t>
            </a:r>
            <a:r>
              <a:rPr lang="pl-PL" dirty="0" smtClean="0"/>
              <a:t>?</a:t>
            </a:r>
            <a:br>
              <a:rPr lang="pl-PL" dirty="0" smtClean="0"/>
            </a:br>
            <a:r>
              <a:rPr lang="pl-PL" sz="2400" dirty="0" err="1" smtClean="0">
                <a:solidFill>
                  <a:schemeClr val="bg1">
                    <a:lumMod val="75000"/>
                  </a:schemeClr>
                </a:solidFill>
              </a:rPr>
              <a:t>Some</a:t>
            </a:r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bg1">
                    <a:lumMod val="75000"/>
                  </a:schemeClr>
                </a:solidFill>
              </a:rPr>
              <a:t>obvious</a:t>
            </a:r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bg1">
                    <a:lumMod val="75000"/>
                  </a:schemeClr>
                </a:solidFill>
              </a:rPr>
              <a:t>facts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214422"/>
            <a:ext cx="8286776" cy="5643578"/>
          </a:xfrm>
        </p:spPr>
        <p:txBody>
          <a:bodyPr/>
          <a:lstStyle/>
          <a:p>
            <a:r>
              <a:rPr lang="pl-PL" dirty="0" smtClean="0"/>
              <a:t>No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means</a:t>
            </a:r>
            <a:r>
              <a:rPr lang="pl-PL" dirty="0" smtClean="0"/>
              <a:t> to </a:t>
            </a:r>
            <a:r>
              <a:rPr lang="pl-PL" dirty="0" err="1" smtClean="0"/>
              <a:t>reach</a:t>
            </a:r>
            <a:r>
              <a:rPr lang="pl-PL" dirty="0" smtClean="0"/>
              <a:t> </a:t>
            </a:r>
            <a:r>
              <a:rPr lang="pl-PL" dirty="0" err="1" smtClean="0"/>
              <a:t>overseas</a:t>
            </a:r>
            <a:r>
              <a:rPr lang="pl-PL" dirty="0" smtClean="0"/>
              <a:t> </a:t>
            </a:r>
            <a:r>
              <a:rPr lang="pl-PL" dirty="0" err="1" smtClean="0"/>
              <a:t>countries</a:t>
            </a:r>
            <a:endParaRPr lang="pl-PL" dirty="0" smtClean="0"/>
          </a:p>
          <a:p>
            <a:r>
              <a:rPr lang="pl-PL" dirty="0" smtClean="0"/>
              <a:t>In </a:t>
            </a:r>
            <a:r>
              <a:rPr lang="pl-PL" dirty="0" err="1" smtClean="0"/>
              <a:t>specific</a:t>
            </a:r>
            <a:r>
              <a:rPr lang="pl-PL" dirty="0" smtClean="0"/>
              <a:t> </a:t>
            </a:r>
            <a:r>
              <a:rPr lang="pl-PL" dirty="0" err="1" smtClean="0"/>
              <a:t>combination</a:t>
            </a:r>
            <a:r>
              <a:rPr lang="pl-PL" dirty="0" smtClean="0"/>
              <a:t> of </a:t>
            </a:r>
            <a:r>
              <a:rPr lang="pl-PL" dirty="0" err="1" smtClean="0"/>
              <a:t>distance</a:t>
            </a:r>
            <a:r>
              <a:rPr lang="pl-PL" dirty="0" smtClean="0"/>
              <a:t> and </a:t>
            </a:r>
            <a:r>
              <a:rPr lang="pl-PL" dirty="0" err="1" smtClean="0"/>
              <a:t>passenger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aviation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environment-friendly</a:t>
            </a:r>
            <a:r>
              <a:rPr lang="pl-PL" dirty="0" smtClean="0"/>
              <a:t> transport </a:t>
            </a:r>
            <a:r>
              <a:rPr lang="pl-PL" dirty="0" err="1" smtClean="0"/>
              <a:t>mode</a:t>
            </a:r>
            <a:r>
              <a:rPr lang="pl-PL" dirty="0" smtClean="0"/>
              <a:t> (!)</a:t>
            </a:r>
          </a:p>
          <a:p>
            <a:r>
              <a:rPr lang="pl-PL" dirty="0" err="1" smtClean="0"/>
              <a:t>Time-saving</a:t>
            </a:r>
            <a:r>
              <a:rPr lang="pl-PL" dirty="0" smtClean="0"/>
              <a:t> </a:t>
            </a:r>
            <a:r>
              <a:rPr lang="pl-PL" dirty="0" err="1" smtClean="0"/>
              <a:t>trip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valuable</a:t>
            </a:r>
            <a:r>
              <a:rPr lang="pl-PL" dirty="0" smtClean="0"/>
              <a:t> </a:t>
            </a:r>
            <a:r>
              <a:rPr lang="pl-PL" dirty="0" err="1" smtClean="0"/>
              <a:t>both</a:t>
            </a:r>
            <a:r>
              <a:rPr lang="pl-PL" dirty="0" smtClean="0"/>
              <a:t> for </a:t>
            </a:r>
            <a:r>
              <a:rPr lang="pl-PL" dirty="0" err="1" smtClean="0"/>
              <a:t>buissnes</a:t>
            </a:r>
            <a:r>
              <a:rPr lang="pl-PL" dirty="0" smtClean="0"/>
              <a:t> and </a:t>
            </a:r>
            <a:r>
              <a:rPr lang="pl-PL" dirty="0" err="1" smtClean="0"/>
              <a:t>leisure</a:t>
            </a:r>
            <a:r>
              <a:rPr lang="pl-PL" dirty="0" smtClean="0"/>
              <a:t> </a:t>
            </a:r>
            <a:r>
              <a:rPr lang="pl-PL" dirty="0" err="1" smtClean="0"/>
              <a:t>purposes</a:t>
            </a:r>
            <a:endParaRPr lang="pl-PL" dirty="0" smtClean="0"/>
          </a:p>
          <a:p>
            <a:r>
              <a:rPr lang="pl-PL" dirty="0" smtClean="0"/>
              <a:t> GA and sport </a:t>
            </a:r>
            <a:r>
              <a:rPr lang="pl-PL" dirty="0" err="1" smtClean="0"/>
              <a:t>aviation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perspective</a:t>
            </a:r>
            <a:r>
              <a:rPr lang="pl-PL" dirty="0" smtClean="0"/>
              <a:t> </a:t>
            </a:r>
            <a:r>
              <a:rPr lang="pl-PL" dirty="0" err="1" smtClean="0"/>
              <a:t>occupation</a:t>
            </a:r>
            <a:r>
              <a:rPr lang="pl-PL" dirty="0" smtClean="0"/>
              <a:t> of part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nation</a:t>
            </a:r>
            <a:endParaRPr lang="pl-PL" dirty="0" smtClean="0"/>
          </a:p>
          <a:p>
            <a:r>
              <a:rPr lang="pl-PL" dirty="0" err="1" smtClean="0"/>
              <a:t>Airports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built</a:t>
            </a:r>
            <a:r>
              <a:rPr lang="pl-PL" dirty="0" smtClean="0"/>
              <a:t> </a:t>
            </a:r>
            <a:r>
              <a:rPr lang="pl-PL" dirty="0" err="1" smtClean="0"/>
              <a:t>quicker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highways</a:t>
            </a:r>
            <a:r>
              <a:rPr lang="pl-PL" dirty="0" smtClean="0"/>
              <a:t> and </a:t>
            </a:r>
            <a:r>
              <a:rPr lang="pl-PL" dirty="0" err="1" smtClean="0"/>
              <a:t>railways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2"/>
            <a:ext cx="857224" cy="6845108"/>
          </a:xfrm>
          <a:prstGeom prst="rect">
            <a:avLst/>
          </a:prstGeom>
          <a:noFill/>
        </p:spPr>
      </p:pic>
    </p:spTree>
  </p:cSld>
  <p:clrMapOvr>
    <a:masterClrMapping/>
  </p:clrMapOvr>
  <p:transition advTm="20218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2984"/>
          </a:xfrm>
        </p:spPr>
        <p:txBody>
          <a:bodyPr/>
          <a:lstStyle/>
          <a:p>
            <a:r>
              <a:rPr lang="pl-PL" dirty="0" smtClean="0"/>
              <a:t>„Green </a:t>
            </a:r>
            <a:r>
              <a:rPr lang="pl-PL" dirty="0" err="1" smtClean="0"/>
              <a:t>aircraft</a:t>
            </a:r>
            <a:r>
              <a:rPr lang="pl-PL" dirty="0" smtClean="0"/>
              <a:t>”- Not so </a:t>
            </a:r>
            <a:r>
              <a:rPr lang="pl-PL" dirty="0" err="1" smtClean="0"/>
              <a:t>obvious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214422"/>
            <a:ext cx="8286776" cy="564357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For long </a:t>
            </a:r>
            <a:r>
              <a:rPr lang="pl-PL" dirty="0" err="1" smtClean="0"/>
              <a:t>distance</a:t>
            </a:r>
            <a:r>
              <a:rPr lang="pl-PL" dirty="0" smtClean="0"/>
              <a:t> </a:t>
            </a:r>
            <a:r>
              <a:rPr lang="pl-PL" dirty="0" err="1" smtClean="0"/>
              <a:t>trips</a:t>
            </a:r>
            <a:r>
              <a:rPr lang="pl-PL" dirty="0" smtClean="0"/>
              <a:t> </a:t>
            </a:r>
            <a:r>
              <a:rPr lang="pl-PL" dirty="0" err="1" smtClean="0"/>
              <a:t>aircraft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lowest</a:t>
            </a:r>
            <a:r>
              <a:rPr lang="pl-PL" dirty="0" smtClean="0"/>
              <a:t> </a:t>
            </a:r>
            <a:r>
              <a:rPr lang="pl-PL" dirty="0" err="1" smtClean="0"/>
              <a:t>possible</a:t>
            </a:r>
            <a:r>
              <a:rPr lang="pl-PL" dirty="0" smtClean="0"/>
              <a:t> </a:t>
            </a:r>
            <a:r>
              <a:rPr lang="pl-PL" dirty="0" err="1" smtClean="0"/>
              <a:t>ground</a:t>
            </a:r>
            <a:r>
              <a:rPr lang="pl-PL" dirty="0" smtClean="0"/>
              <a:t> and air </a:t>
            </a:r>
            <a:r>
              <a:rPr lang="pl-PL" dirty="0" err="1" smtClean="0"/>
              <a:t>friction</a:t>
            </a:r>
            <a:r>
              <a:rPr lang="pl-PL" dirty="0" smtClean="0"/>
              <a:t> </a:t>
            </a:r>
            <a:r>
              <a:rPr lang="pl-PL" dirty="0" err="1" smtClean="0"/>
              <a:t>factor</a:t>
            </a:r>
            <a:endParaRPr lang="pl-PL" dirty="0" smtClean="0"/>
          </a:p>
          <a:p>
            <a:r>
              <a:rPr lang="pl-PL" dirty="0" smtClean="0"/>
              <a:t>No </a:t>
            </a:r>
            <a:r>
              <a:rPr lang="pl-PL" dirty="0" err="1" smtClean="0"/>
              <a:t>need</a:t>
            </a:r>
            <a:r>
              <a:rPr lang="pl-PL" dirty="0" smtClean="0"/>
              <a:t> for break and </a:t>
            </a:r>
            <a:r>
              <a:rPr lang="pl-PL" dirty="0" err="1" smtClean="0"/>
              <a:t>acceleration</a:t>
            </a:r>
            <a:r>
              <a:rPr lang="pl-PL" dirty="0" smtClean="0"/>
              <a:t> </a:t>
            </a:r>
            <a:r>
              <a:rPr lang="pl-PL" dirty="0" err="1" smtClean="0"/>
              <a:t>due</a:t>
            </a:r>
            <a:r>
              <a:rPr lang="pl-PL" dirty="0" smtClean="0"/>
              <a:t> to </a:t>
            </a:r>
            <a:r>
              <a:rPr lang="pl-PL" dirty="0" err="1" smtClean="0"/>
              <a:t>road</a:t>
            </a:r>
            <a:r>
              <a:rPr lang="pl-PL" dirty="0" smtClean="0"/>
              <a:t> and </a:t>
            </a:r>
            <a:r>
              <a:rPr lang="pl-PL" dirty="0" err="1" smtClean="0"/>
              <a:t>traffic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endParaRPr lang="pl-PL" dirty="0" smtClean="0"/>
          </a:p>
          <a:p>
            <a:r>
              <a:rPr lang="pl-PL" dirty="0" err="1" smtClean="0"/>
              <a:t>Efficiency</a:t>
            </a:r>
            <a:r>
              <a:rPr lang="pl-PL" dirty="0" smtClean="0"/>
              <a:t> of modern </a:t>
            </a:r>
            <a:r>
              <a:rPr lang="pl-PL" dirty="0" err="1" smtClean="0"/>
              <a:t>aircraft</a:t>
            </a:r>
            <a:r>
              <a:rPr lang="pl-PL" dirty="0" smtClean="0"/>
              <a:t> (2000km):</a:t>
            </a:r>
          </a:p>
          <a:p>
            <a:pPr>
              <a:buNone/>
            </a:pPr>
            <a:r>
              <a:rPr lang="pl-PL" dirty="0" smtClean="0"/>
              <a:t>     - for transport of 1 </a:t>
            </a:r>
            <a:r>
              <a:rPr lang="pl-PL" dirty="0" err="1" smtClean="0"/>
              <a:t>passenger</a:t>
            </a:r>
            <a:r>
              <a:rPr lang="pl-PL" dirty="0" smtClean="0"/>
              <a:t> for 100 km:</a:t>
            </a:r>
          </a:p>
          <a:p>
            <a:pPr>
              <a:buNone/>
            </a:pPr>
            <a:r>
              <a:rPr lang="pl-PL" dirty="0" smtClean="0"/>
              <a:t>              An-2:   7,5 kg of </a:t>
            </a:r>
            <a:r>
              <a:rPr lang="pl-PL" dirty="0" err="1" smtClean="0"/>
              <a:t>fuel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           B 737:  2,7 kg</a:t>
            </a:r>
          </a:p>
          <a:p>
            <a:pPr>
              <a:buNone/>
            </a:pPr>
            <a:r>
              <a:rPr lang="pl-PL" dirty="0" smtClean="0"/>
              <a:t>               A 380:  2,0 kg</a:t>
            </a:r>
          </a:p>
          <a:p>
            <a:pPr>
              <a:buNone/>
            </a:pPr>
            <a:r>
              <a:rPr lang="pl-PL" dirty="0" smtClean="0"/>
              <a:t>              B787/A350:   &lt; 2 kg </a:t>
            </a:r>
            <a:endParaRPr lang="pl-PL" dirty="0"/>
          </a:p>
        </p:txBody>
      </p:sp>
      <p:pic>
        <p:nvPicPr>
          <p:cNvPr id="4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2"/>
            <a:ext cx="857224" cy="68451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2984"/>
          </a:xfrm>
        </p:spPr>
        <p:txBody>
          <a:bodyPr/>
          <a:lstStyle/>
          <a:p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specific</a:t>
            </a:r>
            <a:r>
              <a:rPr lang="pl-PL" dirty="0" smtClean="0"/>
              <a:t> </a:t>
            </a:r>
            <a:r>
              <a:rPr lang="pl-PL" dirty="0" err="1" smtClean="0"/>
              <a:t>reason</a:t>
            </a:r>
            <a:r>
              <a:rPr lang="pl-PL" dirty="0" smtClean="0"/>
              <a:t> for </a:t>
            </a:r>
            <a:r>
              <a:rPr lang="pl-PL" dirty="0" err="1" smtClean="0"/>
              <a:t>aviation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214422"/>
            <a:ext cx="8286776" cy="5643578"/>
          </a:xfrm>
        </p:spPr>
        <p:txBody>
          <a:bodyPr/>
          <a:lstStyle/>
          <a:p>
            <a:r>
              <a:rPr lang="pl-PL" dirty="0" err="1" smtClean="0"/>
              <a:t>Underdeveloped</a:t>
            </a:r>
            <a:r>
              <a:rPr lang="pl-PL" dirty="0" smtClean="0"/>
              <a:t> </a:t>
            </a:r>
            <a:r>
              <a:rPr lang="pl-PL" dirty="0" err="1" smtClean="0"/>
              <a:t>ground</a:t>
            </a:r>
            <a:r>
              <a:rPr lang="pl-PL" dirty="0" smtClean="0"/>
              <a:t> </a:t>
            </a:r>
            <a:r>
              <a:rPr lang="pl-PL" dirty="0" err="1" smtClean="0"/>
              <a:t>infrastructure</a:t>
            </a:r>
            <a:endParaRPr lang="pl-PL" dirty="0" smtClean="0"/>
          </a:p>
          <a:p>
            <a:r>
              <a:rPr lang="pl-PL" dirty="0" err="1" smtClean="0"/>
              <a:t>Low</a:t>
            </a:r>
            <a:r>
              <a:rPr lang="pl-PL" dirty="0" smtClean="0"/>
              <a:t> </a:t>
            </a:r>
            <a:r>
              <a:rPr lang="pl-PL" dirty="0" err="1" smtClean="0"/>
              <a:t>population</a:t>
            </a:r>
            <a:r>
              <a:rPr lang="pl-PL" dirty="0" smtClean="0"/>
              <a:t> </a:t>
            </a:r>
            <a:r>
              <a:rPr lang="pl-PL" dirty="0" err="1" smtClean="0"/>
              <a:t>density</a:t>
            </a:r>
            <a:endParaRPr lang="pl-PL" dirty="0" smtClean="0"/>
          </a:p>
          <a:p>
            <a:r>
              <a:rPr lang="pl-PL" dirty="0" err="1" smtClean="0"/>
              <a:t>Growing</a:t>
            </a:r>
            <a:r>
              <a:rPr lang="pl-PL" dirty="0" smtClean="0"/>
              <a:t> GDP</a:t>
            </a:r>
          </a:p>
          <a:p>
            <a:r>
              <a:rPr lang="pl-PL" dirty="0" smtClean="0"/>
              <a:t>EU and Schengen </a:t>
            </a:r>
            <a:r>
              <a:rPr lang="pl-PL" dirty="0" err="1" smtClean="0"/>
              <a:t>facilitations</a:t>
            </a:r>
            <a:endParaRPr lang="pl-PL" dirty="0" smtClean="0"/>
          </a:p>
          <a:p>
            <a:r>
              <a:rPr lang="pl-PL" dirty="0" smtClean="0"/>
              <a:t>Foreign </a:t>
            </a:r>
            <a:r>
              <a:rPr lang="pl-PL" dirty="0" err="1" smtClean="0"/>
              <a:t>investments</a:t>
            </a:r>
            <a:endParaRPr lang="pl-PL" dirty="0" smtClean="0"/>
          </a:p>
          <a:p>
            <a:r>
              <a:rPr lang="pl-PL" dirty="0" err="1" smtClean="0"/>
              <a:t>Educated</a:t>
            </a:r>
            <a:r>
              <a:rPr lang="pl-PL" dirty="0" smtClean="0"/>
              <a:t> </a:t>
            </a:r>
            <a:r>
              <a:rPr lang="pl-PL" dirty="0" err="1" smtClean="0"/>
              <a:t>population</a:t>
            </a:r>
            <a:r>
              <a:rPr lang="pl-PL" dirty="0" smtClean="0"/>
              <a:t>, </a:t>
            </a:r>
            <a:r>
              <a:rPr lang="pl-PL" dirty="0" err="1" smtClean="0"/>
              <a:t>open</a:t>
            </a:r>
            <a:r>
              <a:rPr lang="pl-PL" dirty="0" smtClean="0"/>
              <a:t> for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world</a:t>
            </a:r>
            <a:endParaRPr lang="pl-PL" dirty="0" smtClean="0"/>
          </a:p>
          <a:p>
            <a:r>
              <a:rPr lang="pl-PL" dirty="0" smtClean="0"/>
              <a:t>Great and </a:t>
            </a:r>
            <a:r>
              <a:rPr lang="pl-PL" dirty="0" err="1" smtClean="0"/>
              <a:t>multigeneration</a:t>
            </a:r>
            <a:r>
              <a:rPr lang="pl-PL" dirty="0" smtClean="0"/>
              <a:t> </a:t>
            </a:r>
            <a:r>
              <a:rPr lang="pl-PL" dirty="0" err="1" smtClean="0"/>
              <a:t>emigration</a:t>
            </a:r>
            <a:endParaRPr lang="pl-PL" dirty="0" smtClean="0"/>
          </a:p>
          <a:p>
            <a:r>
              <a:rPr lang="pl-PL" dirty="0" err="1" smtClean="0"/>
              <a:t>Open</a:t>
            </a:r>
            <a:r>
              <a:rPr lang="pl-PL" dirty="0" smtClean="0"/>
              <a:t> EU </a:t>
            </a:r>
            <a:r>
              <a:rPr lang="pl-PL" dirty="0" err="1" smtClean="0"/>
              <a:t>labour</a:t>
            </a:r>
            <a:r>
              <a:rPr lang="pl-PL" dirty="0" smtClean="0"/>
              <a:t> market</a:t>
            </a:r>
          </a:p>
          <a:p>
            <a:r>
              <a:rPr lang="pl-PL" dirty="0" err="1" smtClean="0"/>
              <a:t>Overseas</a:t>
            </a:r>
            <a:r>
              <a:rPr lang="pl-PL" dirty="0" smtClean="0"/>
              <a:t> </a:t>
            </a:r>
            <a:r>
              <a:rPr lang="pl-PL" dirty="0" err="1" smtClean="0"/>
              <a:t>touristic</a:t>
            </a:r>
            <a:r>
              <a:rPr lang="pl-PL" dirty="0" smtClean="0"/>
              <a:t> </a:t>
            </a:r>
            <a:r>
              <a:rPr lang="pl-PL" dirty="0" err="1" smtClean="0"/>
              <a:t>destinations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2"/>
            <a:ext cx="857224" cy="6845108"/>
          </a:xfrm>
          <a:prstGeom prst="rect">
            <a:avLst/>
          </a:prstGeom>
          <a:noFill/>
        </p:spPr>
      </p:pic>
    </p:spTree>
  </p:cSld>
  <p:clrMapOvr>
    <a:masterClrMapping/>
  </p:clrMapOvr>
  <p:transition advTm="21547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               </a:t>
            </a:r>
          </a:p>
        </p:txBody>
      </p:sp>
      <p:pic>
        <p:nvPicPr>
          <p:cNvPr id="19459" name="Picture 4" descr="pkb"/>
          <p:cNvPicPr>
            <a:picLocks noChangeAspect="1" noChangeArrowheads="1"/>
          </p:cNvPicPr>
          <p:nvPr/>
        </p:nvPicPr>
        <p:blipFill>
          <a:blip r:embed="rId2" cstate="print"/>
          <a:srcRect b="13855"/>
          <a:stretch>
            <a:fillRect/>
          </a:stretch>
        </p:blipFill>
        <p:spPr bwMode="auto">
          <a:xfrm>
            <a:off x="1714500" y="0"/>
            <a:ext cx="5867400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72386" cy="635798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2. </a:t>
            </a:r>
            <a:r>
              <a:rPr lang="pl-PL" dirty="0" err="1" smtClean="0"/>
              <a:t>Actual</a:t>
            </a:r>
            <a:r>
              <a:rPr lang="pl-PL" dirty="0" smtClean="0"/>
              <a:t> </a:t>
            </a:r>
            <a:r>
              <a:rPr lang="pl-PL" dirty="0" err="1" smtClean="0"/>
              <a:t>size</a:t>
            </a:r>
            <a:r>
              <a:rPr lang="pl-PL" dirty="0" smtClean="0"/>
              <a:t> of </a:t>
            </a:r>
            <a:r>
              <a:rPr lang="pl-PL" dirty="0" err="1" smtClean="0"/>
              <a:t>aviation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</a:t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sz="3200" dirty="0" smtClean="0"/>
              <a:t>20 milion of </a:t>
            </a:r>
            <a:r>
              <a:rPr lang="pl-PL" sz="3200" dirty="0" err="1" smtClean="0"/>
              <a:t>passengers</a:t>
            </a:r>
            <a:r>
              <a:rPr lang="pl-PL" sz="3200" dirty="0" smtClean="0"/>
              <a:t> (2010), 38 milion </a:t>
            </a:r>
            <a:r>
              <a:rPr lang="pl-PL" sz="3200" dirty="0" err="1" smtClean="0"/>
              <a:t>population</a:t>
            </a:r>
            <a:r>
              <a:rPr lang="pl-PL" sz="3200" dirty="0" smtClean="0"/>
              <a:t>  (0,53 </a:t>
            </a:r>
            <a:r>
              <a:rPr lang="pl-PL" sz="3200" dirty="0" err="1" smtClean="0"/>
              <a:t>flight</a:t>
            </a:r>
            <a:r>
              <a:rPr lang="pl-PL" sz="3200" dirty="0" smtClean="0"/>
              <a:t> per </a:t>
            </a:r>
            <a:r>
              <a:rPr lang="pl-PL" sz="3200" dirty="0" err="1" smtClean="0"/>
              <a:t>year</a:t>
            </a:r>
            <a:r>
              <a:rPr lang="pl-PL" sz="3200" dirty="0" smtClean="0"/>
              <a:t> </a:t>
            </a:r>
            <a:r>
              <a:rPr lang="pl-PL" sz="3200" dirty="0" err="1" smtClean="0"/>
              <a:t>vs</a:t>
            </a:r>
            <a:r>
              <a:rPr lang="pl-PL" sz="3200" dirty="0" smtClean="0"/>
              <a:t> ≈2 </a:t>
            </a:r>
            <a:r>
              <a:rPr lang="pl-PL" sz="3200" dirty="0" err="1" smtClean="0"/>
              <a:t>in</a:t>
            </a:r>
            <a:r>
              <a:rPr lang="pl-PL" sz="3200" dirty="0" smtClean="0"/>
              <a:t> EU15)</a:t>
            </a:r>
            <a:br>
              <a:rPr lang="pl-PL" sz="3200" dirty="0" smtClean="0"/>
            </a:br>
            <a:r>
              <a:rPr lang="pl-PL" sz="3200" dirty="0" smtClean="0"/>
              <a:t>- 5540  </a:t>
            </a:r>
            <a:r>
              <a:rPr lang="pl-PL" sz="3200" dirty="0" err="1" smtClean="0"/>
              <a:t>licensed</a:t>
            </a:r>
            <a:r>
              <a:rPr lang="pl-PL" sz="3200" dirty="0" smtClean="0"/>
              <a:t>  </a:t>
            </a:r>
            <a:r>
              <a:rPr lang="pl-PL" sz="3200" dirty="0" err="1" smtClean="0"/>
              <a:t>personnel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- 2000  </a:t>
            </a:r>
            <a:r>
              <a:rPr lang="pl-PL" sz="3200" dirty="0" err="1" smtClean="0"/>
              <a:t>aircraft</a:t>
            </a:r>
            <a:r>
              <a:rPr lang="pl-PL" sz="3200" dirty="0" smtClean="0"/>
              <a:t>  </a:t>
            </a:r>
            <a:r>
              <a:rPr lang="pl-PL" sz="3200" dirty="0" err="1" smtClean="0"/>
              <a:t>registered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- 17  AOC  </a:t>
            </a:r>
            <a:r>
              <a:rPr lang="pl-PL" sz="3200" dirty="0" err="1" smtClean="0"/>
              <a:t>holders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- 37  AWC  </a:t>
            </a:r>
            <a:r>
              <a:rPr lang="pl-PL" sz="3200" dirty="0" err="1" smtClean="0"/>
              <a:t>holders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- 153 </a:t>
            </a:r>
            <a:r>
              <a:rPr lang="pl-PL" sz="3200" dirty="0" err="1" smtClean="0"/>
              <a:t>certified</a:t>
            </a:r>
            <a:r>
              <a:rPr lang="pl-PL" sz="3200" dirty="0" smtClean="0"/>
              <a:t> </a:t>
            </a:r>
            <a:r>
              <a:rPr lang="pl-PL" sz="3200" dirty="0" err="1" smtClean="0"/>
              <a:t>aviation</a:t>
            </a:r>
            <a:r>
              <a:rPr lang="pl-PL" sz="3200" dirty="0" smtClean="0"/>
              <a:t> </a:t>
            </a:r>
            <a:r>
              <a:rPr lang="pl-PL" sz="3200" dirty="0" err="1" smtClean="0"/>
              <a:t>schools</a:t>
            </a:r>
            <a:r>
              <a:rPr lang="pl-PL" sz="3200" dirty="0" smtClean="0"/>
              <a:t> (!) </a:t>
            </a:r>
            <a:br>
              <a:rPr lang="pl-PL" sz="3200" dirty="0" smtClean="0"/>
            </a:br>
            <a:r>
              <a:rPr lang="pl-PL" sz="3200" dirty="0" smtClean="0"/>
              <a:t>- 11 </a:t>
            </a:r>
            <a:r>
              <a:rPr lang="pl-PL" sz="3200" dirty="0" err="1" smtClean="0"/>
              <a:t>airports</a:t>
            </a:r>
            <a:r>
              <a:rPr lang="pl-PL" sz="3200" dirty="0" smtClean="0"/>
              <a:t> (</a:t>
            </a:r>
            <a:r>
              <a:rPr lang="pl-PL" sz="3200" dirty="0" err="1" smtClean="0"/>
              <a:t>only</a:t>
            </a:r>
            <a:r>
              <a:rPr lang="pl-PL" sz="3200" dirty="0" smtClean="0"/>
              <a:t>)</a:t>
            </a:r>
            <a:br>
              <a:rPr lang="pl-PL" sz="3200" dirty="0" smtClean="0"/>
            </a:br>
            <a:r>
              <a:rPr lang="pl-PL" sz="3200" dirty="0" smtClean="0"/>
              <a:t>- DOA and POA </a:t>
            </a:r>
            <a:br>
              <a:rPr lang="pl-PL" sz="3200" dirty="0" smtClean="0"/>
            </a:br>
            <a:r>
              <a:rPr lang="pl-PL" sz="3200" dirty="0" smtClean="0"/>
              <a:t>- </a:t>
            </a:r>
            <a:r>
              <a:rPr lang="pl-PL" sz="3200" dirty="0" err="1" smtClean="0"/>
              <a:t>Maintenance</a:t>
            </a:r>
            <a:r>
              <a:rPr lang="pl-PL" sz="3200" dirty="0" smtClean="0"/>
              <a:t> and </a:t>
            </a:r>
            <a:r>
              <a:rPr lang="pl-PL" sz="3200" dirty="0" smtClean="0"/>
              <a:t>CAMO</a:t>
            </a:r>
            <a:br>
              <a:rPr lang="pl-PL" sz="3200" dirty="0" smtClean="0"/>
            </a:br>
            <a:r>
              <a:rPr lang="pl-PL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Passenger</a:t>
            </a: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number</a:t>
            </a: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basic</a:t>
            </a: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for </a:t>
            </a:r>
            <a:r>
              <a:rPr lang="pl-PL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further</a:t>
            </a: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considerations</a:t>
            </a: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pl-PL" dirty="0"/>
          </a:p>
        </p:txBody>
      </p:sp>
      <p:pic>
        <p:nvPicPr>
          <p:cNvPr id="6" name="Picture 4" descr="Obr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252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484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2984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Historic</a:t>
            </a:r>
            <a:r>
              <a:rPr lang="pl-PL" dirty="0" smtClean="0"/>
              <a:t> GDP </a:t>
            </a:r>
            <a:r>
              <a:rPr lang="pl-PL" dirty="0" err="1" smtClean="0"/>
              <a:t>vs</a:t>
            </a:r>
            <a:r>
              <a:rPr lang="pl-PL" dirty="0" smtClean="0"/>
              <a:t> PAX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Polad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214422"/>
            <a:ext cx="8286776" cy="564357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Since 1993 GDP growth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sharp</a:t>
            </a:r>
            <a:r>
              <a:rPr lang="pl-PL" dirty="0" smtClean="0"/>
              <a:t> </a:t>
            </a:r>
            <a:r>
              <a:rPr lang="pl-PL" dirty="0" err="1" smtClean="0"/>
              <a:t>rise</a:t>
            </a:r>
            <a:r>
              <a:rPr lang="pl-PL" dirty="0" smtClean="0"/>
              <a:t> of PAX  </a:t>
            </a:r>
            <a:endParaRPr lang="pl-PL" dirty="0"/>
          </a:p>
        </p:txBody>
      </p:sp>
      <p:pic>
        <p:nvPicPr>
          <p:cNvPr id="4" name="Picture 4" descr="Obraz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92"/>
            <a:ext cx="857224" cy="6845108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8648" y="1714488"/>
          <a:ext cx="8375352" cy="5143512"/>
        </p:xfrm>
        <a:graphic>
          <a:graphicData uri="http://schemas.openxmlformats.org/presentationml/2006/ole">
            <p:oleObj spid="_x0000_s1026" name="Worksheet" r:id="rId4" imgW="9305747" imgH="5715000" progId="Excel.Shee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704</Words>
  <Application>Microsoft Office PowerPoint</Application>
  <PresentationFormat>Pokaz na ekranie (4:3)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5" baseType="lpstr">
      <vt:lpstr>Motyw pakietu Office</vt:lpstr>
      <vt:lpstr>Worksheet</vt:lpstr>
      <vt:lpstr>Aviation personnel demand – now and in the future</vt:lpstr>
      <vt:lpstr>Plan of  the presentation</vt:lpstr>
      <vt:lpstr>1. Need for aviation in the modern world Air mail in 1915</vt:lpstr>
      <vt:lpstr>If travelling - why by plane? Some obvious facts</vt:lpstr>
      <vt:lpstr>„Green aircraft”- Not so obvious?</vt:lpstr>
      <vt:lpstr>Polish specific reason for aviation?</vt:lpstr>
      <vt:lpstr>               </vt:lpstr>
      <vt:lpstr>2. Actual size of aviation in Poland - 20 milion of passengers (2010), 38 milion population  (0,53 flight per year vs ≈2 in EU15) - 5540  licensed  personnel - 2000  aircraft  registered - 17  AOC  holders - 37  AWC  holders - 153 certified aviation schools (!)  - 11 airports (only) - DOA and POA  - Maintenance and CAMO Passenger number is basic for further considerations </vt:lpstr>
      <vt:lpstr>Historic GDP vs PAX number in Polad</vt:lpstr>
      <vt:lpstr>Pax number prediction for Poland (40 mln in 10 years) Polish Civil Aviaton Office  prediction done in previous years</vt:lpstr>
      <vt:lpstr>Passenger traffic decentralization in Poland since 2004 to 2009 Source: CAO Poland                                                                                                Red – regions   Blue – Warsaw The biggest one - 2009</vt:lpstr>
      <vt:lpstr>Country area in sq km per airport</vt:lpstr>
      <vt:lpstr>Slajd 13</vt:lpstr>
      <vt:lpstr>Aviation personnel</vt:lpstr>
      <vt:lpstr>3.1 Licensed personnel</vt:lpstr>
      <vt:lpstr>3.2 Approved personnel</vt:lpstr>
      <vt:lpstr>Licensed personnel age total no of personnel in 2010 = 5450 </vt:lpstr>
      <vt:lpstr>4. Forecast for future</vt:lpstr>
      <vt:lpstr>Approximation for ATPL(A)</vt:lpstr>
      <vt:lpstr>Old prediction of air transport future is only similar to our predictions</vt:lpstr>
      <vt:lpstr>Old prediction of General Aviation sometimes distance from predictions to reality is really big…</vt:lpstr>
      <vt:lpstr>Recapitulation</vt:lpstr>
      <vt:lpstr>Thank you for your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Zbigniew Mączka</dc:creator>
  <cp:lastModifiedBy>Zbigniew Mączka</cp:lastModifiedBy>
  <cp:revision>41</cp:revision>
  <dcterms:created xsi:type="dcterms:W3CDTF">2010-09-07T14:44:26Z</dcterms:created>
  <dcterms:modified xsi:type="dcterms:W3CDTF">2010-09-12T20:18:48Z</dcterms:modified>
</cp:coreProperties>
</file>